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1942" r:id="rId2"/>
    <p:sldId id="1929" r:id="rId3"/>
    <p:sldId id="1930" r:id="rId4"/>
    <p:sldId id="1916" r:id="rId5"/>
    <p:sldId id="261" r:id="rId6"/>
    <p:sldId id="1850" r:id="rId7"/>
    <p:sldId id="1898" r:id="rId8"/>
    <p:sldId id="1856" r:id="rId9"/>
    <p:sldId id="1855" r:id="rId10"/>
    <p:sldId id="1935" r:id="rId11"/>
    <p:sldId id="266" r:id="rId12"/>
    <p:sldId id="1894" r:id="rId13"/>
    <p:sldId id="1792" r:id="rId14"/>
    <p:sldId id="1901" r:id="rId15"/>
    <p:sldId id="823" r:id="rId16"/>
    <p:sldId id="822" r:id="rId17"/>
    <p:sldId id="1905" r:id="rId18"/>
    <p:sldId id="1906" r:id="rId19"/>
    <p:sldId id="1903" r:id="rId20"/>
    <p:sldId id="1907" r:id="rId21"/>
    <p:sldId id="1871" r:id="rId22"/>
    <p:sldId id="1910" r:id="rId23"/>
    <p:sldId id="1908" r:id="rId24"/>
    <p:sldId id="1911" r:id="rId25"/>
    <p:sldId id="1909" r:id="rId26"/>
    <p:sldId id="318" r:id="rId27"/>
    <p:sldId id="314" r:id="rId28"/>
    <p:sldId id="1936" r:id="rId29"/>
    <p:sldId id="1937" r:id="rId30"/>
    <p:sldId id="1938" r:id="rId31"/>
    <p:sldId id="320" r:id="rId32"/>
    <p:sldId id="1852" r:id="rId33"/>
    <p:sldId id="1854" r:id="rId34"/>
    <p:sldId id="1851" r:id="rId35"/>
    <p:sldId id="1772" r:id="rId36"/>
    <p:sldId id="1860" r:id="rId37"/>
    <p:sldId id="1820" r:id="rId38"/>
    <p:sldId id="937" r:id="rId39"/>
    <p:sldId id="946" r:id="rId40"/>
    <p:sldId id="989" r:id="rId41"/>
    <p:sldId id="1863" r:id="rId42"/>
    <p:sldId id="1932" r:id="rId43"/>
    <p:sldId id="1864" r:id="rId44"/>
    <p:sldId id="1805" r:id="rId45"/>
    <p:sldId id="1747" r:id="rId46"/>
    <p:sldId id="758" r:id="rId47"/>
    <p:sldId id="328" r:id="rId48"/>
    <p:sldId id="1041" r:id="rId49"/>
    <p:sldId id="1044" r:id="rId50"/>
    <p:sldId id="1045" r:id="rId51"/>
    <p:sldId id="1939" r:id="rId52"/>
    <p:sldId id="1940" r:id="rId53"/>
    <p:sldId id="1943" r:id="rId54"/>
    <p:sldId id="1140" r:id="rId55"/>
    <p:sldId id="1053" r:id="rId56"/>
    <p:sldId id="754" r:id="rId57"/>
    <p:sldId id="700" r:id="rId58"/>
    <p:sldId id="269" r:id="rId59"/>
    <p:sldId id="354" r:id="rId60"/>
    <p:sldId id="357" r:id="rId61"/>
    <p:sldId id="1941" r:id="rId62"/>
    <p:sldId id="271" r:id="rId63"/>
    <p:sldId id="1116" r:id="rId64"/>
    <p:sldId id="330" r:id="rId65"/>
    <p:sldId id="1118" r:id="rId66"/>
    <p:sldId id="1119" r:id="rId67"/>
    <p:sldId id="1121" r:id="rId68"/>
    <p:sldId id="1120" r:id="rId69"/>
    <p:sldId id="1919" r:id="rId70"/>
    <p:sldId id="1914" r:id="rId71"/>
    <p:sldId id="317" r:id="rId72"/>
    <p:sldId id="1127" r:id="rId73"/>
    <p:sldId id="336" r:id="rId74"/>
    <p:sldId id="1944" r:id="rId75"/>
    <p:sldId id="273" r:id="rId76"/>
    <p:sldId id="189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1147" autoAdjust="0"/>
  </p:normalViewPr>
  <p:slideViewPr>
    <p:cSldViewPr snapToGrid="0">
      <p:cViewPr>
        <p:scale>
          <a:sx n="127" d="100"/>
          <a:sy n="127" d="100"/>
        </p:scale>
        <p:origin x="7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Sheet1!$C$3:$C$30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37</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D6E5-4B49-94FD-A7821A6CEBE6}"/>
            </c:ext>
          </c:extLst>
        </c:ser>
        <c:dLbls>
          <c:showLegendKey val="0"/>
          <c:showVal val="0"/>
          <c:showCatName val="0"/>
          <c:showSerName val="0"/>
          <c:showPercent val="0"/>
          <c:showBubbleSize val="0"/>
        </c:dLbls>
        <c:axId val="133513432"/>
        <c:axId val="133494216"/>
      </c:scatterChart>
      <c:valAx>
        <c:axId val="133513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494216"/>
        <c:crosses val="autoZero"/>
        <c:crossBetween val="midCat"/>
      </c:valAx>
      <c:valAx>
        <c:axId val="133494216"/>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513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'Uni Outlier Obv'!$C$2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'Uni Outlier Obv'!$B$3:$B$30</c:f>
              <c:numCache>
                <c:formatCode>General</c:formatCode>
                <c:ptCount val="28"/>
                <c:pt idx="0">
                  <c:v>68</c:v>
                </c:pt>
                <c:pt idx="1">
                  <c:v>15</c:v>
                </c:pt>
                <c:pt idx="2">
                  <c:v>12</c:v>
                </c:pt>
                <c:pt idx="3">
                  <c:v>33</c:v>
                </c:pt>
                <c:pt idx="4">
                  <c:v>56</c:v>
                </c:pt>
                <c:pt idx="5">
                  <c:v>37</c:v>
                </c:pt>
                <c:pt idx="6">
                  <c:v>29</c:v>
                </c:pt>
                <c:pt idx="7">
                  <c:v>45</c:v>
                </c:pt>
                <c:pt idx="8">
                  <c:v>10</c:v>
                </c:pt>
                <c:pt idx="9">
                  <c:v>47</c:v>
                </c:pt>
                <c:pt idx="10">
                  <c:v>98</c:v>
                </c:pt>
                <c:pt idx="11">
                  <c:v>63</c:v>
                </c:pt>
                <c:pt idx="12">
                  <c:v>33</c:v>
                </c:pt>
                <c:pt idx="13">
                  <c:v>63</c:v>
                </c:pt>
                <c:pt idx="14">
                  <c:v>66</c:v>
                </c:pt>
                <c:pt idx="15">
                  <c:v>17</c:v>
                </c:pt>
                <c:pt idx="16">
                  <c:v>57</c:v>
                </c:pt>
                <c:pt idx="17">
                  <c:v>53</c:v>
                </c:pt>
                <c:pt idx="18">
                  <c:v>1</c:v>
                </c:pt>
                <c:pt idx="19">
                  <c:v>61</c:v>
                </c:pt>
                <c:pt idx="20">
                  <c:v>96</c:v>
                </c:pt>
                <c:pt idx="21">
                  <c:v>68</c:v>
                </c:pt>
                <c:pt idx="22">
                  <c:v>50</c:v>
                </c:pt>
                <c:pt idx="23">
                  <c:v>18</c:v>
                </c:pt>
                <c:pt idx="24">
                  <c:v>66</c:v>
                </c:pt>
                <c:pt idx="25">
                  <c:v>32</c:v>
                </c:pt>
                <c:pt idx="26">
                  <c:v>58</c:v>
                </c:pt>
                <c:pt idx="27">
                  <c:v>5</c:v>
                </c:pt>
              </c:numCache>
            </c:numRef>
          </c:xVal>
          <c:yVal>
            <c:numRef>
              <c:f>'Uni Outlier Obv'!$C$3:$C$30</c:f>
              <c:numCache>
                <c:formatCode>General</c:formatCode>
                <c:ptCount val="28"/>
                <c:pt idx="0">
                  <c:v>76</c:v>
                </c:pt>
                <c:pt idx="1">
                  <c:v>91</c:v>
                </c:pt>
                <c:pt idx="2">
                  <c:v>89</c:v>
                </c:pt>
                <c:pt idx="3">
                  <c:v>42</c:v>
                </c:pt>
                <c:pt idx="4">
                  <c:v>27</c:v>
                </c:pt>
                <c:pt idx="5">
                  <c:v>64</c:v>
                </c:pt>
                <c:pt idx="6">
                  <c:v>38</c:v>
                </c:pt>
                <c:pt idx="7">
                  <c:v>53</c:v>
                </c:pt>
                <c:pt idx="8">
                  <c:v>31</c:v>
                </c:pt>
                <c:pt idx="9">
                  <c:v>90</c:v>
                </c:pt>
                <c:pt idx="10">
                  <c:v>51</c:v>
                </c:pt>
                <c:pt idx="11">
                  <c:v>64</c:v>
                </c:pt>
                <c:pt idx="12">
                  <c:v>35</c:v>
                </c:pt>
                <c:pt idx="13">
                  <c:v>34</c:v>
                </c:pt>
                <c:pt idx="14">
                  <c:v>7</c:v>
                </c:pt>
                <c:pt idx="15">
                  <c:v>56</c:v>
                </c:pt>
                <c:pt idx="16">
                  <c:v>41</c:v>
                </c:pt>
                <c:pt idx="17">
                  <c:v>7</c:v>
                </c:pt>
                <c:pt idx="18">
                  <c:v>150</c:v>
                </c:pt>
                <c:pt idx="19">
                  <c:v>26</c:v>
                </c:pt>
                <c:pt idx="20">
                  <c:v>13</c:v>
                </c:pt>
                <c:pt idx="21">
                  <c:v>6</c:v>
                </c:pt>
                <c:pt idx="22">
                  <c:v>66</c:v>
                </c:pt>
                <c:pt idx="23">
                  <c:v>79</c:v>
                </c:pt>
                <c:pt idx="24">
                  <c:v>34</c:v>
                </c:pt>
                <c:pt idx="25">
                  <c:v>63</c:v>
                </c:pt>
                <c:pt idx="26">
                  <c:v>57</c:v>
                </c:pt>
                <c:pt idx="27">
                  <c:v>79</c:v>
                </c:pt>
              </c:numCache>
            </c:numRef>
          </c:yVal>
          <c:smooth val="0"/>
          <c:extLst>
            <c:ext xmlns:c16="http://schemas.microsoft.com/office/drawing/2014/chart" uri="{C3380CC4-5D6E-409C-BE32-E72D297353CC}">
              <c16:uniqueId val="{00000000-37EA-4E72-8F86-C58BDC396201}"/>
            </c:ext>
          </c:extLst>
        </c:ser>
        <c:dLbls>
          <c:showLegendKey val="0"/>
          <c:showVal val="0"/>
          <c:showCatName val="0"/>
          <c:showSerName val="0"/>
          <c:showPercent val="0"/>
          <c:showBubbleSize val="0"/>
        </c:dLbls>
        <c:axId val="200537168"/>
        <c:axId val="136974752"/>
      </c:scatterChart>
      <c:valAx>
        <c:axId val="200537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974752"/>
        <c:crosses val="autoZero"/>
        <c:crossBetween val="midCat"/>
      </c:valAx>
      <c:valAx>
        <c:axId val="136974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37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7D8FC-BDAE-4C0B-9EC9-EDF7A72984B8}"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28494-E6BA-4A26-84EE-8420C225A916}" type="slidenum">
              <a:rPr lang="en-US" smtClean="0"/>
              <a:t>‹#›</a:t>
            </a:fld>
            <a:endParaRPr lang="en-US"/>
          </a:p>
        </p:txBody>
      </p:sp>
    </p:spTree>
    <p:extLst>
      <p:ext uri="{BB962C8B-B14F-4D97-AF65-F5344CB8AC3E}">
        <p14:creationId xmlns:p14="http://schemas.microsoft.com/office/powerpoint/2010/main" val="255340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6</a:t>
            </a:fld>
            <a:endParaRPr lang="en-US"/>
          </a:p>
        </p:txBody>
      </p:sp>
    </p:spTree>
    <p:extLst>
      <p:ext uri="{BB962C8B-B14F-4D97-AF65-F5344CB8AC3E}">
        <p14:creationId xmlns:p14="http://schemas.microsoft.com/office/powerpoint/2010/main" val="200456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46</a:t>
            </a:fld>
            <a:endParaRPr lang="en-US"/>
          </a:p>
        </p:txBody>
      </p:sp>
    </p:spTree>
    <p:extLst>
      <p:ext uri="{BB962C8B-B14F-4D97-AF65-F5344CB8AC3E}">
        <p14:creationId xmlns:p14="http://schemas.microsoft.com/office/powerpoint/2010/main" val="410057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38DDAFCC-282E-ED41-A926-E25DF5860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F4EA94-238C-A744-8892-A8619BC684E4}" type="slidenum">
              <a:rPr lang="en-US" altLang="en-US"/>
              <a:pPr>
                <a:spcBef>
                  <a:spcPct val="0"/>
                </a:spcBef>
              </a:pPr>
              <a:t>48</a:t>
            </a:fld>
            <a:endParaRPr lang="en-US" altLang="en-US"/>
          </a:p>
        </p:txBody>
      </p:sp>
      <p:sp>
        <p:nvSpPr>
          <p:cNvPr id="27650" name="Rectangle 2">
            <a:extLst>
              <a:ext uri="{FF2B5EF4-FFF2-40B4-BE49-F238E27FC236}">
                <a16:creationId xmlns:a16="http://schemas.microsoft.com/office/drawing/2014/main" id="{4B524DF0-959E-894B-A6D2-C01B46AD8AC6}"/>
              </a:ext>
            </a:extLst>
          </p:cNvPr>
          <p:cNvSpPr>
            <a:spLocks noGrp="1" noRot="1" noChangeAspect="1" noChangeArrowheads="1" noTextEdit="1"/>
          </p:cNvSpPr>
          <p:nvPr>
            <p:ph type="sldImg"/>
          </p:nvPr>
        </p:nvSpPr>
        <p:spPr>
          <a:xfrm>
            <a:off x="427038" y="692150"/>
            <a:ext cx="6157912" cy="3463925"/>
          </a:xfrm>
          <a:ln/>
        </p:spPr>
      </p:sp>
      <p:sp>
        <p:nvSpPr>
          <p:cNvPr id="27651" name="Rectangle 3">
            <a:extLst>
              <a:ext uri="{FF2B5EF4-FFF2-40B4-BE49-F238E27FC236}">
                <a16:creationId xmlns:a16="http://schemas.microsoft.com/office/drawing/2014/main" id="{D3C4C08E-EA20-9848-922A-B1E679174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Date Placeholder 1">
            <a:extLst>
              <a:ext uri="{FF2B5EF4-FFF2-40B4-BE49-F238E27FC236}">
                <a16:creationId xmlns:a16="http://schemas.microsoft.com/office/drawing/2014/main" id="{E9D3398A-3C47-1746-B234-D0972CC8DF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9683D5C-7B04-1342-83B5-E348C074ACB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27653" name="Footer Placeholder 2">
            <a:extLst>
              <a:ext uri="{FF2B5EF4-FFF2-40B4-BE49-F238E27FC236}">
                <a16:creationId xmlns:a16="http://schemas.microsoft.com/office/drawing/2014/main" id="{C3EF8F98-5486-BF40-9D92-E942EAC6CAC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68244384-432F-454A-ABC5-AB5C43860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314E1C-18E8-3A47-BE6B-12AF919455CE}" type="slidenum">
              <a:rPr lang="en-US" altLang="en-US"/>
              <a:pPr>
                <a:spcBef>
                  <a:spcPct val="0"/>
                </a:spcBef>
              </a:pPr>
              <a:t>49</a:t>
            </a:fld>
            <a:endParaRPr lang="en-US" altLang="en-US"/>
          </a:p>
        </p:txBody>
      </p:sp>
      <p:sp>
        <p:nvSpPr>
          <p:cNvPr id="34818" name="Rectangle 2">
            <a:extLst>
              <a:ext uri="{FF2B5EF4-FFF2-40B4-BE49-F238E27FC236}">
                <a16:creationId xmlns:a16="http://schemas.microsoft.com/office/drawing/2014/main" id="{3F7442F9-F8F6-9A43-AB20-1E8352443F51}"/>
              </a:ext>
            </a:extLst>
          </p:cNvPr>
          <p:cNvSpPr>
            <a:spLocks noGrp="1" noRot="1" noChangeAspect="1" noChangeArrowheads="1" noTextEdit="1"/>
          </p:cNvSpPr>
          <p:nvPr>
            <p:ph type="sldImg"/>
          </p:nvPr>
        </p:nvSpPr>
        <p:spPr>
          <a:xfrm>
            <a:off x="427038" y="692150"/>
            <a:ext cx="6157912" cy="3463925"/>
          </a:xfrm>
          <a:ln/>
        </p:spPr>
      </p:sp>
      <p:sp>
        <p:nvSpPr>
          <p:cNvPr id="34819" name="Rectangle 3">
            <a:extLst>
              <a:ext uri="{FF2B5EF4-FFF2-40B4-BE49-F238E27FC236}">
                <a16:creationId xmlns:a16="http://schemas.microsoft.com/office/drawing/2014/main" id="{F716D634-0C9A-CE43-ABB6-342F2B5F0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820" name="Date Placeholder 1">
            <a:extLst>
              <a:ext uri="{FF2B5EF4-FFF2-40B4-BE49-F238E27FC236}">
                <a16:creationId xmlns:a16="http://schemas.microsoft.com/office/drawing/2014/main" id="{5C901DE4-4C8B-164A-9CF0-CEABFFAB6C0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CA3B126-471F-6C47-AAC1-A197C1656709}"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4821" name="Footer Placeholder 2">
            <a:extLst>
              <a:ext uri="{FF2B5EF4-FFF2-40B4-BE49-F238E27FC236}">
                <a16:creationId xmlns:a16="http://schemas.microsoft.com/office/drawing/2014/main" id="{4602DD89-73EA-AE40-B9C6-22638C003CA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DFA77DF3-D4F8-2C4B-B55C-BF6246D4E3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E15ABD-6383-4F45-A0A9-DFD1BB735733}" type="slidenum">
              <a:rPr lang="en-US" altLang="en-US"/>
              <a:pPr>
                <a:spcBef>
                  <a:spcPct val="0"/>
                </a:spcBef>
              </a:pPr>
              <a:t>50</a:t>
            </a:fld>
            <a:endParaRPr lang="en-US" altLang="en-US"/>
          </a:p>
        </p:txBody>
      </p:sp>
      <p:sp>
        <p:nvSpPr>
          <p:cNvPr id="38914" name="Rectangle 2">
            <a:extLst>
              <a:ext uri="{FF2B5EF4-FFF2-40B4-BE49-F238E27FC236}">
                <a16:creationId xmlns:a16="http://schemas.microsoft.com/office/drawing/2014/main" id="{DF7B01FC-D886-6541-8FD6-2B10D30081B2}"/>
              </a:ext>
            </a:extLst>
          </p:cNvPr>
          <p:cNvSpPr>
            <a:spLocks noGrp="1" noRot="1" noChangeAspect="1" noChangeArrowheads="1" noTextEdit="1"/>
          </p:cNvSpPr>
          <p:nvPr>
            <p:ph type="sldImg"/>
          </p:nvPr>
        </p:nvSpPr>
        <p:spPr>
          <a:xfrm>
            <a:off x="427038" y="692150"/>
            <a:ext cx="6157912" cy="3463925"/>
          </a:xfrm>
          <a:ln/>
        </p:spPr>
      </p:sp>
      <p:sp>
        <p:nvSpPr>
          <p:cNvPr id="38915" name="Rectangle 3">
            <a:extLst>
              <a:ext uri="{FF2B5EF4-FFF2-40B4-BE49-F238E27FC236}">
                <a16:creationId xmlns:a16="http://schemas.microsoft.com/office/drawing/2014/main" id="{159E9BE5-3FFD-194F-B2C2-0F7AB7E7FE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Date Placeholder 1">
            <a:extLst>
              <a:ext uri="{FF2B5EF4-FFF2-40B4-BE49-F238E27FC236}">
                <a16:creationId xmlns:a16="http://schemas.microsoft.com/office/drawing/2014/main" id="{AFBCD202-814A-5947-AD8E-6165DC17123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1AE759-2016-4F46-BF0E-D7BB3525856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38917" name="Footer Placeholder 2">
            <a:extLst>
              <a:ext uri="{FF2B5EF4-FFF2-40B4-BE49-F238E27FC236}">
                <a16:creationId xmlns:a16="http://schemas.microsoft.com/office/drawing/2014/main" id="{3A03E498-6008-6C4B-9013-B3812D369B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A56B1813-7C8A-974A-9CD1-A52F7D34C3FE}"/>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29099DA-8AB8-294C-9414-4A5A123F792F}" type="slidenum">
              <a:rPr lang="en-US" altLang="en-US"/>
              <a:pPr algn="r">
                <a:spcBef>
                  <a:spcPct val="0"/>
                </a:spcBef>
              </a:pPr>
              <a:t>54</a:t>
            </a:fld>
            <a:endParaRPr lang="en-US" altLang="en-US"/>
          </a:p>
        </p:txBody>
      </p:sp>
      <p:sp>
        <p:nvSpPr>
          <p:cNvPr id="40962" name="Rectangle 2">
            <a:extLst>
              <a:ext uri="{FF2B5EF4-FFF2-40B4-BE49-F238E27FC236}">
                <a16:creationId xmlns:a16="http://schemas.microsoft.com/office/drawing/2014/main" id="{2E1FEBFF-5456-F443-BE69-00B65865EF81}"/>
              </a:ext>
            </a:extLst>
          </p:cNvPr>
          <p:cNvSpPr>
            <a:spLocks noGrp="1" noRot="1" noChangeAspect="1" noChangeArrowheads="1" noTextEdit="1"/>
          </p:cNvSpPr>
          <p:nvPr>
            <p:ph type="sldImg"/>
          </p:nvPr>
        </p:nvSpPr>
        <p:spPr>
          <a:xfrm>
            <a:off x="427038" y="692150"/>
            <a:ext cx="6157912" cy="3463925"/>
          </a:xfrm>
          <a:ln/>
        </p:spPr>
      </p:sp>
      <p:sp>
        <p:nvSpPr>
          <p:cNvPr id="40963" name="Rectangle 3">
            <a:extLst>
              <a:ext uri="{FF2B5EF4-FFF2-40B4-BE49-F238E27FC236}">
                <a16:creationId xmlns:a16="http://schemas.microsoft.com/office/drawing/2014/main" id="{037600CF-6156-5E4F-95F1-7D3050046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Date Placeholder 1">
            <a:extLst>
              <a:ext uri="{FF2B5EF4-FFF2-40B4-BE49-F238E27FC236}">
                <a16:creationId xmlns:a16="http://schemas.microsoft.com/office/drawing/2014/main" id="{91A89A00-8DA1-0A49-A75F-3E895E0C63C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DA0A299-B1DD-D84F-961D-73FCCEA7620F}"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0965" name="Footer Placeholder 2">
            <a:extLst>
              <a:ext uri="{FF2B5EF4-FFF2-40B4-BE49-F238E27FC236}">
                <a16:creationId xmlns:a16="http://schemas.microsoft.com/office/drawing/2014/main" id="{5DD9FB56-B896-144D-B5EB-136BE5F27F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4D3C12BC-5765-0E41-B3DF-020D6FAE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DC0E1C-5EF7-3A45-9CD7-7270DEAA9CD4}" type="slidenum">
              <a:rPr lang="en-US" altLang="en-US"/>
              <a:pPr>
                <a:spcBef>
                  <a:spcPct val="0"/>
                </a:spcBef>
              </a:pPr>
              <a:t>55</a:t>
            </a:fld>
            <a:endParaRPr lang="en-US" altLang="en-US"/>
          </a:p>
        </p:txBody>
      </p:sp>
      <p:sp>
        <p:nvSpPr>
          <p:cNvPr id="43010" name="Rectangle 2">
            <a:extLst>
              <a:ext uri="{FF2B5EF4-FFF2-40B4-BE49-F238E27FC236}">
                <a16:creationId xmlns:a16="http://schemas.microsoft.com/office/drawing/2014/main" id="{FFADECF9-0419-1943-958D-FF58394AEB57}"/>
              </a:ext>
            </a:extLst>
          </p:cNvPr>
          <p:cNvSpPr>
            <a:spLocks noGrp="1" noRot="1" noChangeAspect="1" noChangeArrowheads="1" noTextEdit="1"/>
          </p:cNvSpPr>
          <p:nvPr>
            <p:ph type="sldImg"/>
          </p:nvPr>
        </p:nvSpPr>
        <p:spPr>
          <a:xfrm>
            <a:off x="427038" y="692150"/>
            <a:ext cx="6157912" cy="3463925"/>
          </a:xfrm>
          <a:ln/>
        </p:spPr>
      </p:sp>
      <p:sp>
        <p:nvSpPr>
          <p:cNvPr id="43011" name="Rectangle 3">
            <a:extLst>
              <a:ext uri="{FF2B5EF4-FFF2-40B4-BE49-F238E27FC236}">
                <a16:creationId xmlns:a16="http://schemas.microsoft.com/office/drawing/2014/main" id="{E4EE5661-EE67-1042-98EF-B59E23617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Date Placeholder 1">
            <a:extLst>
              <a:ext uri="{FF2B5EF4-FFF2-40B4-BE49-F238E27FC236}">
                <a16:creationId xmlns:a16="http://schemas.microsoft.com/office/drawing/2014/main" id="{EE89BC56-2F1C-6E4C-9615-606982EABBC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8C1A1A2-50F8-3A48-8FC4-2DBD13665772}"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43013" name="Footer Placeholder 2">
            <a:extLst>
              <a:ext uri="{FF2B5EF4-FFF2-40B4-BE49-F238E27FC236}">
                <a16:creationId xmlns:a16="http://schemas.microsoft.com/office/drawing/2014/main" id="{DC0C4EFA-6F5F-1941-9908-C2AA256CC7A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4495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B571F-5D6E-894D-8022-9C17A1255C61}" type="slidenum">
              <a:rPr lang="en-US"/>
              <a:pPr/>
              <a:t>63</a:t>
            </a:fld>
            <a:endParaRPr lang="en-US"/>
          </a:p>
        </p:txBody>
      </p:sp>
      <p:sp>
        <p:nvSpPr>
          <p:cNvPr id="1254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4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5744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252AD-E777-8B46-B606-3D4EC843A92D}" type="slidenum">
              <a:rPr lang="en-US"/>
              <a:pPr/>
              <a:t>65</a:t>
            </a:fld>
            <a:endParaRPr lang="en-US"/>
          </a:p>
        </p:txBody>
      </p:sp>
      <p:sp>
        <p:nvSpPr>
          <p:cNvPr id="1256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6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4127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3F132A-7C73-B143-936C-84973FB23E8B}" type="slidenum">
              <a:rPr lang="en-US"/>
              <a:pPr/>
              <a:t>66</a:t>
            </a:fld>
            <a:endParaRPr lang="en-US"/>
          </a:p>
        </p:txBody>
      </p:sp>
      <p:sp>
        <p:nvSpPr>
          <p:cNvPr id="1257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7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370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DBC8-C409-B04A-A805-12DBA7C76BAE}" type="slidenum">
              <a:rPr lang="en-US"/>
              <a:pPr/>
              <a:t>67</a:t>
            </a:fld>
            <a:endParaRPr lang="en-US"/>
          </a:p>
        </p:txBody>
      </p:sp>
      <p:sp>
        <p:nvSpPr>
          <p:cNvPr id="1259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9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711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9</a:t>
            </a:fld>
            <a:endParaRPr lang="en-US"/>
          </a:p>
        </p:txBody>
      </p:sp>
    </p:spTree>
    <p:extLst>
      <p:ext uri="{BB962C8B-B14F-4D97-AF65-F5344CB8AC3E}">
        <p14:creationId xmlns:p14="http://schemas.microsoft.com/office/powerpoint/2010/main" val="401743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F37D7B-DD8A-1341-8300-D6738E302E41}" type="slidenum">
              <a:rPr lang="en-US"/>
              <a:pPr/>
              <a:t>68</a:t>
            </a:fld>
            <a:endParaRPr lang="en-US"/>
          </a:p>
        </p:txBody>
      </p:sp>
      <p:sp>
        <p:nvSpPr>
          <p:cNvPr id="1258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58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9642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0586700A-1086-114B-A13D-5E69C241467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1DBDF50B-6C83-1C40-81E0-5E2A8995D51B}" type="slidenum">
              <a:rPr lang="en-US" altLang="en-US"/>
              <a:pPr algn="r">
                <a:spcBef>
                  <a:spcPct val="0"/>
                </a:spcBef>
              </a:pPr>
              <a:t>69</a:t>
            </a:fld>
            <a:endParaRPr lang="en-US" altLang="en-US"/>
          </a:p>
        </p:txBody>
      </p:sp>
      <p:sp>
        <p:nvSpPr>
          <p:cNvPr id="145410" name="Rectangle 2">
            <a:extLst>
              <a:ext uri="{FF2B5EF4-FFF2-40B4-BE49-F238E27FC236}">
                <a16:creationId xmlns:a16="http://schemas.microsoft.com/office/drawing/2014/main" id="{A8DC4933-50D7-CC45-90F5-CA90EFB48EE0}"/>
              </a:ext>
            </a:extLst>
          </p:cNvPr>
          <p:cNvSpPr>
            <a:spLocks noGrp="1" noRot="1" noChangeAspect="1" noChangeArrowheads="1" noTextEdit="1"/>
          </p:cNvSpPr>
          <p:nvPr>
            <p:ph type="sldImg"/>
          </p:nvPr>
        </p:nvSpPr>
        <p:spPr>
          <a:xfrm>
            <a:off x="427038" y="692150"/>
            <a:ext cx="6157912" cy="3463925"/>
          </a:xfrm>
          <a:ln/>
        </p:spPr>
      </p:sp>
      <p:sp>
        <p:nvSpPr>
          <p:cNvPr id="145411" name="Rectangle 3">
            <a:extLst>
              <a:ext uri="{FF2B5EF4-FFF2-40B4-BE49-F238E27FC236}">
                <a16:creationId xmlns:a16="http://schemas.microsoft.com/office/drawing/2014/main" id="{89C322F7-97C7-A64E-9B20-FFE6D4246C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5412" name="Date Placeholder 1">
            <a:extLst>
              <a:ext uri="{FF2B5EF4-FFF2-40B4-BE49-F238E27FC236}">
                <a16:creationId xmlns:a16="http://schemas.microsoft.com/office/drawing/2014/main" id="{435CCE8E-9E99-B042-A5CB-11BCA9434DB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1115C85-8C25-5C42-9E52-77A65D03A60E}"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145413" name="Footer Placeholder 2">
            <a:extLst>
              <a:ext uri="{FF2B5EF4-FFF2-40B4-BE49-F238E27FC236}">
                <a16:creationId xmlns:a16="http://schemas.microsoft.com/office/drawing/2014/main" id="{6A5600C2-29EC-9547-BDBB-132B64EFD84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kern="1200" dirty="0">
                <a:solidFill>
                  <a:schemeClr val="tx1"/>
                </a:solidFill>
                <a:effectLst/>
                <a:latin typeface="+mn-lt"/>
                <a:ea typeface="+mn-ea"/>
                <a:cs typeface="+mn-cs"/>
              </a:rPr>
              <a:t>The major difference is that a histogram is only used to plot the frequency of score occurrences in a continuous data set that has been divided into classes, called bins. Bar charts, on the other hand, can be used for a great deal of other types of variables including ordinal and nominal data sets.</a:t>
            </a:r>
            <a:endParaRPr lang="es-ES_tradnl" sz="1050"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71</a:t>
            </a:fld>
            <a:endParaRPr lang="en-US"/>
          </a:p>
        </p:txBody>
      </p:sp>
    </p:spTree>
    <p:extLst>
      <p:ext uri="{BB962C8B-B14F-4D97-AF65-F5344CB8AC3E}">
        <p14:creationId xmlns:p14="http://schemas.microsoft.com/office/powerpoint/2010/main" val="362655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22B5893D-DADA-514F-AD63-ECCF6DFF6A7A}"/>
              </a:ext>
            </a:extLst>
          </p:cNvPr>
          <p:cNvSpPr>
            <a:spLocks noGrp="1" noRot="1" noChangeAspect="1" noChangeArrowheads="1" noTextEdit="1"/>
          </p:cNvSpPr>
          <p:nvPr>
            <p:ph type="sldImg"/>
          </p:nvPr>
        </p:nvSpPr>
        <p:spPr>
          <a:xfrm>
            <a:off x="441325" y="700088"/>
            <a:ext cx="6132513" cy="3449637"/>
          </a:xfrm>
          <a:ln/>
        </p:spPr>
      </p:sp>
      <p:sp>
        <p:nvSpPr>
          <p:cNvPr id="72706" name="Rectangle 3">
            <a:extLst>
              <a:ext uri="{FF2B5EF4-FFF2-40B4-BE49-F238E27FC236}">
                <a16:creationId xmlns:a16="http://schemas.microsoft.com/office/drawing/2014/main" id="{E9211CAC-BBC3-0D46-B4AE-09CFF2972028}"/>
              </a:ext>
            </a:extLst>
          </p:cNvPr>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7" name="Date Placeholder 1">
            <a:extLst>
              <a:ext uri="{FF2B5EF4-FFF2-40B4-BE49-F238E27FC236}">
                <a16:creationId xmlns:a16="http://schemas.microsoft.com/office/drawing/2014/main" id="{3499479A-0253-3E4C-A9BB-F7F9C6857E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E6AF51C-F18F-A24B-BE77-1FD7B7A811FA}" type="datetime1">
              <a:rPr lang="en-US" altLang="en-US" sz="1200" smtClean="0">
                <a:latin typeface="Times New Roman" panose="02020603050405020304" pitchFamily="18" charset="0"/>
              </a:rPr>
              <a:pPr/>
              <a:t>1/26/24</a:t>
            </a:fld>
            <a:endParaRPr lang="en-US" altLang="en-US" sz="1200">
              <a:latin typeface="Times New Roman" panose="02020603050405020304" pitchFamily="18" charset="0"/>
            </a:endParaRPr>
          </a:p>
        </p:txBody>
      </p:sp>
      <p:sp>
        <p:nvSpPr>
          <p:cNvPr id="72708" name="Footer Placeholder 2">
            <a:extLst>
              <a:ext uri="{FF2B5EF4-FFF2-40B4-BE49-F238E27FC236}">
                <a16:creationId xmlns:a16="http://schemas.microsoft.com/office/drawing/2014/main" id="{A97D11A4-25C8-4148-92F3-2B0C11BE0AF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4F38C2-4548-F541-8261-4C1D96E7A166}" type="slidenum">
              <a:rPr lang="en-US" smtClean="0"/>
              <a:pPr/>
              <a:t>73</a:t>
            </a:fld>
            <a:endParaRPr lang="en-US"/>
          </a:p>
        </p:txBody>
      </p:sp>
    </p:spTree>
    <p:extLst>
      <p:ext uri="{BB962C8B-B14F-4D97-AF65-F5344CB8AC3E}">
        <p14:creationId xmlns:p14="http://schemas.microsoft.com/office/powerpoint/2010/main" val="233896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26</a:t>
            </a:fld>
            <a:endParaRPr lang="en-US"/>
          </a:p>
        </p:txBody>
      </p:sp>
    </p:spTree>
    <p:extLst>
      <p:ext uri="{BB962C8B-B14F-4D97-AF65-F5344CB8AC3E}">
        <p14:creationId xmlns:p14="http://schemas.microsoft.com/office/powerpoint/2010/main" val="263904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30</a:t>
            </a:fld>
            <a:endParaRPr lang="en-US"/>
          </a:p>
        </p:txBody>
      </p:sp>
    </p:spTree>
    <p:extLst>
      <p:ext uri="{BB962C8B-B14F-4D97-AF65-F5344CB8AC3E}">
        <p14:creationId xmlns:p14="http://schemas.microsoft.com/office/powerpoint/2010/main" val="343733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31</a:t>
            </a:fld>
            <a:endParaRPr lang="en-US"/>
          </a:p>
        </p:txBody>
      </p:sp>
    </p:spTree>
    <p:extLst>
      <p:ext uri="{BB962C8B-B14F-4D97-AF65-F5344CB8AC3E}">
        <p14:creationId xmlns:p14="http://schemas.microsoft.com/office/powerpoint/2010/main" val="53070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pet &gt; you did good pet / you did bad</a:t>
            </a:r>
          </a:p>
          <a:p>
            <a:endParaRPr lang="en-US" sz="1200" dirty="0"/>
          </a:p>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32</a:t>
            </a:fld>
            <a:endParaRPr lang="en-US"/>
          </a:p>
        </p:txBody>
      </p:sp>
    </p:spTree>
    <p:extLst>
      <p:ext uri="{BB962C8B-B14F-4D97-AF65-F5344CB8AC3E}">
        <p14:creationId xmlns:p14="http://schemas.microsoft.com/office/powerpoint/2010/main" val="21535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33</a:t>
            </a:fld>
            <a:endParaRPr lang="en-US"/>
          </a:p>
        </p:txBody>
      </p:sp>
    </p:spTree>
    <p:extLst>
      <p:ext uri="{BB962C8B-B14F-4D97-AF65-F5344CB8AC3E}">
        <p14:creationId xmlns:p14="http://schemas.microsoft.com/office/powerpoint/2010/main" val="335919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35</a:t>
            </a:fld>
            <a:endParaRPr lang="en-US"/>
          </a:p>
        </p:txBody>
      </p:sp>
    </p:spTree>
    <p:extLst>
      <p:ext uri="{BB962C8B-B14F-4D97-AF65-F5344CB8AC3E}">
        <p14:creationId xmlns:p14="http://schemas.microsoft.com/office/powerpoint/2010/main" val="318027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5A442-4B65-8D4A-B84E-EDD0DD7A9191}" type="slidenum">
              <a:rPr lang="en-US" smtClean="0"/>
              <a:t>37</a:t>
            </a:fld>
            <a:endParaRPr lang="en-US"/>
          </a:p>
        </p:txBody>
      </p:sp>
    </p:spTree>
    <p:extLst>
      <p:ext uri="{BB962C8B-B14F-4D97-AF65-F5344CB8AC3E}">
        <p14:creationId xmlns:p14="http://schemas.microsoft.com/office/powerpoint/2010/main" val="162350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1D3B-C6BC-FC06-22D8-609CBCD4DA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CFC6C-3C9F-1C88-55EE-C07C1BBEC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F5DFB3-BC5F-0370-6752-61EBF4369C18}"/>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D3E8004-55CE-244A-02AD-D9D44BA8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3C46B-B664-AE3D-D8E9-BDDC579302F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59498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E825-0DB0-D818-C1B3-9934C0BF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15ACAB-59D8-E46F-019D-3331382A97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96C24-DDFA-D1C6-618C-8C1064484750}"/>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916858C8-3BC5-5D9B-9109-1F99076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75EFB-A31C-4F86-F68C-85E75070E75A}"/>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87819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8572C-F152-CADA-EE4C-7CB28D7C63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6A3F3E-D6BF-99D9-AF2F-14DA4DFFE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49CF2-860B-EA46-F992-899B620197E2}"/>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E83ADB-5B01-CA36-70DC-5225E627A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1F1F1-91E8-1CD6-35C6-AB9BED538113}"/>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149709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58B6-08FC-9E8B-3799-2224C29C1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36A05-F4E0-3A0E-3A7E-3FA3E8973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186F-D24B-F49E-06AD-832C16E2086E}"/>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1783C40B-85FB-195C-43D7-A2DB13598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BE8AF-A8DF-6847-EE51-957FCCFF5E02}"/>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16553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7005-76EF-8037-D06C-05E2E1AAD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E81416-18FD-0336-B08B-FACDB0D24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AFB1D-7160-1DBD-F901-50DA3163AD4F}"/>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506D82A6-24AD-EBE3-8B6F-900D74309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579E2-BE4A-53B2-5B9E-3AA0F3030D7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33691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D782-06FC-3D2C-F3E6-DAD479D5D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EC89E-0AE0-4086-FA0B-306580AC8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9F7C5-C1A5-8E62-19DF-501FAAB08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FB5A8-E160-3FB7-B348-36FD5305F876}"/>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50A0A082-6563-541A-EF9D-00307129F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90DEF-9181-BF3B-ED20-B3A5C090176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16640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339C-319F-0371-36B1-548CA5C149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51DE3-1DED-E94C-3C63-8C83F9E27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CFA07-3138-4280-073D-3D2A4631E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03DC2-C102-E6EA-3F78-54DFCDED5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B7BAF-0E24-876B-5D71-5492D0A11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4C2687-B5AC-861C-AA7C-FE8336CC5505}"/>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8" name="Footer Placeholder 7">
            <a:extLst>
              <a:ext uri="{FF2B5EF4-FFF2-40B4-BE49-F238E27FC236}">
                <a16:creationId xmlns:a16="http://schemas.microsoft.com/office/drawing/2014/main" id="{82F05E1D-822F-FE01-95BF-C54A4561F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59D88-F094-A075-C5FA-85C76C6E9E4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13785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F66E-2951-4904-B2FF-EE5004218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030F7-2231-9BB0-7DD0-80B769528DEB}"/>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4" name="Footer Placeholder 3">
            <a:extLst>
              <a:ext uri="{FF2B5EF4-FFF2-40B4-BE49-F238E27FC236}">
                <a16:creationId xmlns:a16="http://schemas.microsoft.com/office/drawing/2014/main" id="{A62CFCC7-E9D7-389D-A9F2-BF3702F2B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82226-E293-779D-A39C-D363A2CF1B7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55426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D2DFD-99BA-0C5E-9DD0-1A9E4CC8022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3" name="Footer Placeholder 2">
            <a:extLst>
              <a:ext uri="{FF2B5EF4-FFF2-40B4-BE49-F238E27FC236}">
                <a16:creationId xmlns:a16="http://schemas.microsoft.com/office/drawing/2014/main" id="{1E894E2F-5617-DBA6-D862-4E1ACE5A8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E29932-CA1C-53DD-C61B-956FEE299DB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24548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DCCC-3791-2995-F49F-86147A7A6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0F0EC9-DA08-E62C-B2A5-14C20831E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6B52FE-61CF-5C17-CA63-C6450309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C4DD9-215B-8E68-F324-836E51AD614A}"/>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3E9185BE-F1EB-5AA0-2A29-5A35D786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F6AFB-27BF-8869-D927-DCF47347495B}"/>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9651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283B-B205-E099-D5AC-F22BC7D5B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78F1F-66E7-8A9A-6D8A-0A31EADC0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AE7DE-C471-B370-09EE-22185FBE1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CDE1-D55C-6C28-4C9E-3F50CF6F90F7}"/>
              </a:ext>
            </a:extLst>
          </p:cNvPr>
          <p:cNvSpPr>
            <a:spLocks noGrp="1"/>
          </p:cNvSpPr>
          <p:nvPr>
            <p:ph type="dt" sz="half" idx="10"/>
          </p:nvPr>
        </p:nvSpPr>
        <p:spPr/>
        <p:txBody>
          <a:bodyPr/>
          <a:lstStyle/>
          <a:p>
            <a:fld id="{91444C9E-67EC-4B19-A5DC-B342A3384925}" type="datetimeFigureOut">
              <a:rPr lang="en-US" smtClean="0"/>
              <a:t>1/26/24</a:t>
            </a:fld>
            <a:endParaRPr lang="en-US"/>
          </a:p>
        </p:txBody>
      </p:sp>
      <p:sp>
        <p:nvSpPr>
          <p:cNvPr id="6" name="Footer Placeholder 5">
            <a:extLst>
              <a:ext uri="{FF2B5EF4-FFF2-40B4-BE49-F238E27FC236}">
                <a16:creationId xmlns:a16="http://schemas.microsoft.com/office/drawing/2014/main" id="{0DFE45DD-E3BA-4377-3304-43B1EEE26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4124B-4680-CA32-4828-4406B0C5EDD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44957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33F6C-B596-A23C-B42F-FBB08EB57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A5526-5D65-2572-31FF-EC7F4A91E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8BB84-4C4C-A700-F513-C254E52DE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44C9E-67EC-4B19-A5DC-B342A3384925}" type="datetimeFigureOut">
              <a:rPr lang="en-US" smtClean="0"/>
              <a:t>1/26/24</a:t>
            </a:fld>
            <a:endParaRPr lang="en-US"/>
          </a:p>
        </p:txBody>
      </p:sp>
      <p:sp>
        <p:nvSpPr>
          <p:cNvPr id="5" name="Footer Placeholder 4">
            <a:extLst>
              <a:ext uri="{FF2B5EF4-FFF2-40B4-BE49-F238E27FC236}">
                <a16:creationId xmlns:a16="http://schemas.microsoft.com/office/drawing/2014/main" id="{AD2D2DC2-F17D-C574-A5E4-E877F7FD6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7522BE-90D2-DA1F-6FD8-7DE6C537E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DE88-DB29-45BA-A779-09A2D3C05C64}" type="slidenum">
              <a:rPr lang="en-US" smtClean="0"/>
              <a:t>‹#›</a:t>
            </a:fld>
            <a:endParaRPr lang="en-US"/>
          </a:p>
        </p:txBody>
      </p:sp>
    </p:spTree>
    <p:extLst>
      <p:ext uri="{BB962C8B-B14F-4D97-AF65-F5344CB8AC3E}">
        <p14:creationId xmlns:p14="http://schemas.microsoft.com/office/powerpoint/2010/main" val="120796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ir.shu@northeastern.edu" TargetMode="External"/><Relationship Id="rId2" Type="http://schemas.openxmlformats.org/officeDocument/2006/relationships/hyperlink" Target="mailto:a.mosaddegh@northeastern.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3.bin"/><Relationship Id="rId7"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61.png"/><Relationship Id="rId4" Type="http://schemas.openxmlformats.org/officeDocument/2006/relationships/image" Target="../media/image60.emf"/></Relationships>
</file>

<file path=ppt/slides/_rels/slide6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5.e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7.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Data Science Engineering Methods and Tools</a:t>
            </a:r>
            <a:br>
              <a:rPr lang="en-US" dirty="0">
                <a:solidFill>
                  <a:schemeClr val="accent1">
                    <a:lumMod val="75000"/>
                  </a:schemeClr>
                </a:solidFill>
              </a:rPr>
            </a:br>
            <a:r>
              <a:rPr lang="en-US" dirty="0">
                <a:solidFill>
                  <a:schemeClr val="accent1">
                    <a:lumMod val="75000"/>
                  </a:schemeClr>
                </a:solidFill>
              </a:rPr>
              <a:t> </a:t>
            </a:r>
            <a:br>
              <a:rPr lang="en-US">
                <a:solidFill>
                  <a:schemeClr val="accent1">
                    <a:lumMod val="75000"/>
                  </a:schemeClr>
                </a:solidFill>
              </a:rPr>
            </a:br>
            <a:r>
              <a:rPr lang="en-US" sz="5300"/>
              <a:t>Lecture 1</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a:bodyPr>
          <a:lstStyle/>
          <a:p>
            <a:r>
              <a:rPr lang="en-US" dirty="0"/>
              <a:t>Northeastern University</a:t>
            </a:r>
          </a:p>
          <a:p>
            <a:r>
              <a:rPr lang="en-US" dirty="0"/>
              <a:t>College of Engineering</a:t>
            </a:r>
          </a:p>
          <a:p>
            <a:endParaRPr lang="en-US" dirty="0"/>
          </a:p>
          <a:p>
            <a:r>
              <a:rPr lang="en-US" sz="1800" b="1" dirty="0">
                <a:effectLst/>
                <a:latin typeface="Calibri" panose="020F0502020204030204" pitchFamily="34" charset="0"/>
                <a:ea typeface="Calibri" panose="020F0502020204030204" pitchFamily="34" charset="0"/>
                <a:cs typeface="Arial" panose="020B0604020202020204" pitchFamily="34" charset="0"/>
              </a:rPr>
              <a:t>INFO 6105 – Spring 2024</a:t>
            </a:r>
            <a:endParaRPr lang="en-US" dirty="0"/>
          </a:p>
          <a:p>
            <a:r>
              <a:rPr lang="en-US" dirty="0"/>
              <a:t>Abdolreza Mosaddegh</a:t>
            </a:r>
          </a:p>
        </p:txBody>
      </p:sp>
    </p:spTree>
    <p:extLst>
      <p:ext uri="{BB962C8B-B14F-4D97-AF65-F5344CB8AC3E}">
        <p14:creationId xmlns:p14="http://schemas.microsoft.com/office/powerpoint/2010/main" val="93857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411F-486D-A416-07FF-B01112C1543F}"/>
              </a:ext>
            </a:extLst>
          </p:cNvPr>
          <p:cNvSpPr>
            <a:spLocks noGrp="1"/>
          </p:cNvSpPr>
          <p:nvPr>
            <p:ph type="title"/>
          </p:nvPr>
        </p:nvSpPr>
        <p:spPr/>
        <p:txBody>
          <a:bodyPr/>
          <a:lstStyle/>
          <a:p>
            <a:r>
              <a:rPr lang="en-US" dirty="0"/>
              <a:t>Why AI not human ?</a:t>
            </a:r>
          </a:p>
        </p:txBody>
      </p:sp>
      <p:sp>
        <p:nvSpPr>
          <p:cNvPr id="4" name="Content Placeholder 3">
            <a:extLst>
              <a:ext uri="{FF2B5EF4-FFF2-40B4-BE49-F238E27FC236}">
                <a16:creationId xmlns:a16="http://schemas.microsoft.com/office/drawing/2014/main" id="{F730EF9E-9F42-F07A-96E7-12D3D3523BA9}"/>
              </a:ext>
            </a:extLst>
          </p:cNvPr>
          <p:cNvSpPr txBox="1">
            <a:spLocks noGrp="1"/>
          </p:cNvSpPr>
          <p:nvPr>
            <p:ph idx="1"/>
          </p:nvPr>
        </p:nvSpPr>
        <p:spPr>
          <a:xfrm>
            <a:off x="838200" y="1825625"/>
            <a:ext cx="10975848" cy="3319883"/>
          </a:xfrm>
          <a:prstGeom prst="rect">
            <a:avLst/>
          </a:prstGeom>
          <a:noFill/>
        </p:spPr>
        <p:txBody>
          <a:bodyPr wrap="square">
            <a:spAutoFit/>
          </a:bodyPr>
          <a:lstStyle/>
          <a:p>
            <a:r>
              <a:rPr lang="en-US" dirty="0"/>
              <a:t>The problem </a:t>
            </a:r>
            <a:r>
              <a:rPr lang="en-US" dirty="0">
                <a:solidFill>
                  <a:srgbClr val="FF0000"/>
                </a:solidFill>
              </a:rPr>
              <a:t>size</a:t>
            </a:r>
            <a:r>
              <a:rPr lang="en-US" dirty="0"/>
              <a:t> is too vast four human reasoning, calculating and memorizing capabilities</a:t>
            </a:r>
          </a:p>
          <a:p>
            <a:r>
              <a:rPr lang="en-US" dirty="0"/>
              <a:t>The problem needs to be addressed with minimum </a:t>
            </a:r>
            <a:r>
              <a:rPr lang="en-US" dirty="0">
                <a:solidFill>
                  <a:srgbClr val="FF0000"/>
                </a:solidFill>
              </a:rPr>
              <a:t>latency</a:t>
            </a:r>
          </a:p>
          <a:p>
            <a:r>
              <a:rPr lang="en-US" dirty="0"/>
              <a:t>The problem needs an </a:t>
            </a:r>
            <a:r>
              <a:rPr lang="en-US" dirty="0">
                <a:solidFill>
                  <a:srgbClr val="FF0000"/>
                </a:solidFill>
              </a:rPr>
              <a:t>accuracy</a:t>
            </a:r>
            <a:r>
              <a:rPr lang="en-US" dirty="0"/>
              <a:t> rate which is not pragmatic for humans</a:t>
            </a:r>
          </a:p>
          <a:p>
            <a:r>
              <a:rPr lang="en-US" dirty="0"/>
              <a:t>The problem needs a lot of human resources, and it is possible to </a:t>
            </a:r>
            <a:r>
              <a:rPr lang="en-US" dirty="0">
                <a:solidFill>
                  <a:srgbClr val="FF0000"/>
                </a:solidFill>
              </a:rPr>
              <a:t>reduce</a:t>
            </a:r>
            <a:r>
              <a:rPr lang="en-US" dirty="0"/>
              <a:t> </a:t>
            </a:r>
            <a:r>
              <a:rPr lang="en-US" dirty="0">
                <a:solidFill>
                  <a:srgbClr val="FF0000"/>
                </a:solidFill>
              </a:rPr>
              <a:t>costs</a:t>
            </a:r>
            <a:r>
              <a:rPr lang="en-US" dirty="0"/>
              <a:t> using AI </a:t>
            </a:r>
          </a:p>
          <a:p>
            <a:r>
              <a:rPr lang="en-US" dirty="0"/>
              <a:t>The problem can be addressed by humans, but AI makes life </a:t>
            </a:r>
            <a:r>
              <a:rPr lang="en-US" dirty="0">
                <a:solidFill>
                  <a:srgbClr val="FF0000"/>
                </a:solidFill>
              </a:rPr>
              <a:t>easier</a:t>
            </a:r>
            <a:r>
              <a:rPr lang="en-US" dirty="0"/>
              <a:t> !</a:t>
            </a:r>
          </a:p>
        </p:txBody>
      </p:sp>
    </p:spTree>
    <p:extLst>
      <p:ext uri="{BB962C8B-B14F-4D97-AF65-F5344CB8AC3E}">
        <p14:creationId xmlns:p14="http://schemas.microsoft.com/office/powerpoint/2010/main" val="222587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C00-A9AA-6781-CE85-A6787C02F081}"/>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B62610AC-B773-CFD0-A2A9-AC31A7D4E8A2}"/>
              </a:ext>
            </a:extLst>
          </p:cNvPr>
          <p:cNvSpPr>
            <a:spLocks noGrp="1"/>
          </p:cNvSpPr>
          <p:nvPr>
            <p:ph idx="1"/>
          </p:nvPr>
        </p:nvSpPr>
        <p:spPr>
          <a:xfrm>
            <a:off x="947928" y="1450721"/>
            <a:ext cx="10515600" cy="4351338"/>
          </a:xfrm>
        </p:spPr>
        <p:txBody>
          <a:bodyPr/>
          <a:lstStyle/>
          <a:p>
            <a:pPr marL="0" indent="0">
              <a:buNone/>
            </a:pPr>
            <a:r>
              <a:rPr lang="en-US" dirty="0"/>
              <a:t>“The ability to take data — to be able to understand it, to process it, to extract value from it, to visualize it, to communicate it.”</a:t>
            </a:r>
          </a:p>
        </p:txBody>
      </p:sp>
      <p:pic>
        <p:nvPicPr>
          <p:cNvPr id="5" name="Picture 4" descr="A diagram of data processing&#10;&#10;Description automatically generated">
            <a:extLst>
              <a:ext uri="{FF2B5EF4-FFF2-40B4-BE49-F238E27FC236}">
                <a16:creationId xmlns:a16="http://schemas.microsoft.com/office/drawing/2014/main" id="{6C0096E3-0DA3-8F36-562E-4480E9444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60" y="2471886"/>
            <a:ext cx="5929296" cy="4351338"/>
          </a:xfrm>
          <a:prstGeom prst="rect">
            <a:avLst/>
          </a:prstGeom>
        </p:spPr>
      </p:pic>
      <p:sp>
        <p:nvSpPr>
          <p:cNvPr id="7" name="TextBox 6">
            <a:extLst>
              <a:ext uri="{FF2B5EF4-FFF2-40B4-BE49-F238E27FC236}">
                <a16:creationId xmlns:a16="http://schemas.microsoft.com/office/drawing/2014/main" id="{955926F1-2DDA-3786-7BE0-6B4457018320}"/>
              </a:ext>
            </a:extLst>
          </p:cNvPr>
          <p:cNvSpPr txBox="1"/>
          <p:nvPr/>
        </p:nvSpPr>
        <p:spPr>
          <a:xfrm>
            <a:off x="5478780" y="6546390"/>
            <a:ext cx="6094476" cy="369332"/>
          </a:xfrm>
          <a:prstGeom prst="rect">
            <a:avLst/>
          </a:prstGeom>
          <a:noFill/>
        </p:spPr>
        <p:txBody>
          <a:bodyPr wrap="square">
            <a:spAutoFit/>
          </a:bodyPr>
          <a:lstStyle/>
          <a:p>
            <a:r>
              <a:rPr lang="en-US" dirty="0"/>
              <a:t>Berkeley</a:t>
            </a:r>
          </a:p>
        </p:txBody>
      </p:sp>
      <p:sp>
        <p:nvSpPr>
          <p:cNvPr id="9" name="TextBox 8">
            <a:extLst>
              <a:ext uri="{FF2B5EF4-FFF2-40B4-BE49-F238E27FC236}">
                <a16:creationId xmlns:a16="http://schemas.microsoft.com/office/drawing/2014/main" id="{94C45A20-89C9-81E9-C002-0FDCBE001B77}"/>
              </a:ext>
            </a:extLst>
          </p:cNvPr>
          <p:cNvSpPr txBox="1"/>
          <p:nvPr/>
        </p:nvSpPr>
        <p:spPr>
          <a:xfrm>
            <a:off x="1072134" y="2591618"/>
            <a:ext cx="6094476" cy="369332"/>
          </a:xfrm>
          <a:prstGeom prst="rect">
            <a:avLst/>
          </a:prstGeom>
          <a:noFill/>
        </p:spPr>
        <p:txBody>
          <a:bodyPr wrap="square">
            <a:spAutoFit/>
          </a:bodyPr>
          <a:lstStyle/>
          <a:p>
            <a:r>
              <a:rPr lang="en-US" dirty="0"/>
              <a:t>Hal Varian</a:t>
            </a:r>
          </a:p>
        </p:txBody>
      </p:sp>
    </p:spTree>
    <p:extLst>
      <p:ext uri="{BB962C8B-B14F-4D97-AF65-F5344CB8AC3E}">
        <p14:creationId xmlns:p14="http://schemas.microsoft.com/office/powerpoint/2010/main" val="33767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3B3A-BE4E-DA35-C7AF-87A17A714C21}"/>
              </a:ext>
            </a:extLst>
          </p:cNvPr>
          <p:cNvSpPr>
            <a:spLocks noGrp="1"/>
          </p:cNvSpPr>
          <p:nvPr>
            <p:ph type="title"/>
          </p:nvPr>
        </p:nvSpPr>
        <p:spPr/>
        <p:txBody>
          <a:bodyPr/>
          <a:lstStyle/>
          <a:p>
            <a:r>
              <a:rPr lang="en-US" dirty="0"/>
              <a:t>Data Science vs. Machine Learning</a:t>
            </a:r>
          </a:p>
        </p:txBody>
      </p:sp>
      <p:sp>
        <p:nvSpPr>
          <p:cNvPr id="4" name="TextBox 3">
            <a:extLst>
              <a:ext uri="{FF2B5EF4-FFF2-40B4-BE49-F238E27FC236}">
                <a16:creationId xmlns:a16="http://schemas.microsoft.com/office/drawing/2014/main" id="{BF26E5D9-FD07-E741-444D-32B769456831}"/>
              </a:ext>
            </a:extLst>
          </p:cNvPr>
          <p:cNvSpPr txBox="1"/>
          <p:nvPr/>
        </p:nvSpPr>
        <p:spPr>
          <a:xfrm>
            <a:off x="1072134" y="2343757"/>
            <a:ext cx="6094476" cy="1477328"/>
          </a:xfrm>
          <a:prstGeom prst="rect">
            <a:avLst/>
          </a:prstGeom>
          <a:noFill/>
        </p:spPr>
        <p:txBody>
          <a:bodyPr wrap="square">
            <a:spAutoFit/>
          </a:bodyPr>
          <a:lstStyle/>
          <a:p>
            <a:r>
              <a:rPr lang="en-US" dirty="0"/>
              <a:t>Data science is a </a:t>
            </a:r>
            <a:r>
              <a:rPr lang="en-US" dirty="0">
                <a:solidFill>
                  <a:srgbClr val="C00000"/>
                </a:solidFill>
              </a:rPr>
              <a:t>broad term </a:t>
            </a:r>
            <a:r>
              <a:rPr lang="en-US" dirty="0"/>
              <a:t>not only focuses on algorithms and statistics but also takes care of the entire data processing methodology includes data cleansing, and visualization. Machine learning is used in data science to help discover patterns in processing and analyzing data.</a:t>
            </a:r>
          </a:p>
        </p:txBody>
      </p:sp>
      <p:pic>
        <p:nvPicPr>
          <p:cNvPr id="9" name="Content Placeholder 8">
            <a:extLst>
              <a:ext uri="{FF2B5EF4-FFF2-40B4-BE49-F238E27FC236}">
                <a16:creationId xmlns:a16="http://schemas.microsoft.com/office/drawing/2014/main" id="{C0089EEA-1866-1B7C-537D-204F3F548BB4}"/>
              </a:ext>
            </a:extLst>
          </p:cNvPr>
          <p:cNvPicPr>
            <a:picLocks noGrp="1" noChangeAspect="1"/>
          </p:cNvPicPr>
          <p:nvPr>
            <p:ph idx="1"/>
          </p:nvPr>
        </p:nvPicPr>
        <p:blipFill>
          <a:blip r:embed="rId2"/>
          <a:stretch>
            <a:fillRect/>
          </a:stretch>
        </p:blipFill>
        <p:spPr>
          <a:xfrm>
            <a:off x="7166610" y="2135566"/>
            <a:ext cx="4483330" cy="3822896"/>
          </a:xfrm>
        </p:spPr>
      </p:pic>
      <p:sp>
        <p:nvSpPr>
          <p:cNvPr id="11" name="TextBox 10">
            <a:extLst>
              <a:ext uri="{FF2B5EF4-FFF2-40B4-BE49-F238E27FC236}">
                <a16:creationId xmlns:a16="http://schemas.microsoft.com/office/drawing/2014/main" id="{F04048EA-2775-7315-1CB5-23B445BCBAC5}"/>
              </a:ext>
            </a:extLst>
          </p:cNvPr>
          <p:cNvSpPr txBox="1"/>
          <p:nvPr/>
        </p:nvSpPr>
        <p:spPr>
          <a:xfrm>
            <a:off x="8058150" y="6403340"/>
            <a:ext cx="6094476" cy="276999"/>
          </a:xfrm>
          <a:prstGeom prst="rect">
            <a:avLst/>
          </a:prstGeom>
          <a:noFill/>
        </p:spPr>
        <p:txBody>
          <a:bodyPr wrap="square">
            <a:spAutoFit/>
          </a:bodyPr>
          <a:lstStyle/>
          <a:p>
            <a:r>
              <a:rPr lang="en-US" sz="1200" dirty="0"/>
              <a:t>Tierney</a:t>
            </a:r>
          </a:p>
        </p:txBody>
      </p:sp>
    </p:spTree>
    <p:extLst>
      <p:ext uri="{BB962C8B-B14F-4D97-AF65-F5344CB8AC3E}">
        <p14:creationId xmlns:p14="http://schemas.microsoft.com/office/powerpoint/2010/main" val="388838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Chart, bubble chart&#10;&#10;Description automatically generated">
            <a:extLst>
              <a:ext uri="{FF2B5EF4-FFF2-40B4-BE49-F238E27FC236}">
                <a16:creationId xmlns:a16="http://schemas.microsoft.com/office/drawing/2014/main" id="{3C6A59E5-8446-44FC-0E9C-6CD41F6380D4}"/>
              </a:ext>
            </a:extLst>
          </p:cNvPr>
          <p:cNvPicPr>
            <a:picLocks noGrp="1" noChangeAspect="1"/>
          </p:cNvPicPr>
          <p:nvPr>
            <p:ph idx="1"/>
          </p:nvPr>
        </p:nvPicPr>
        <p:blipFill>
          <a:blip r:embed="rId2"/>
          <a:stretch>
            <a:fillRect/>
          </a:stretch>
        </p:blipFill>
        <p:spPr>
          <a:xfrm>
            <a:off x="3091137" y="1600201"/>
            <a:ext cx="6366189" cy="4525963"/>
          </a:xfrm>
        </p:spPr>
      </p:pic>
      <p:sp>
        <p:nvSpPr>
          <p:cNvPr id="16" name="TextBox 15">
            <a:extLst>
              <a:ext uri="{FF2B5EF4-FFF2-40B4-BE49-F238E27FC236}">
                <a16:creationId xmlns:a16="http://schemas.microsoft.com/office/drawing/2014/main" id="{58E9F117-D09D-4BF4-B1D3-12CAA8BB6A07}"/>
              </a:ext>
            </a:extLst>
          </p:cNvPr>
          <p:cNvSpPr txBox="1"/>
          <p:nvPr/>
        </p:nvSpPr>
        <p:spPr>
          <a:xfrm>
            <a:off x="3597931" y="4151334"/>
            <a:ext cx="4572000" cy="307777"/>
          </a:xfrm>
          <a:prstGeom prst="rect">
            <a:avLst/>
          </a:prstGeom>
          <a:noFill/>
        </p:spPr>
        <p:txBody>
          <a:bodyPr wrap="square">
            <a:spAutoFit/>
          </a:bodyPr>
          <a:lstStyle/>
          <a:p>
            <a:r>
              <a:rPr lang="en-US" sz="1400" b="1" dirty="0"/>
              <a:t>What happened?</a:t>
            </a:r>
          </a:p>
        </p:txBody>
      </p:sp>
      <p:sp>
        <p:nvSpPr>
          <p:cNvPr id="20" name="TextBox 19">
            <a:extLst>
              <a:ext uri="{FF2B5EF4-FFF2-40B4-BE49-F238E27FC236}">
                <a16:creationId xmlns:a16="http://schemas.microsoft.com/office/drawing/2014/main" id="{645C70C1-4453-51E5-C386-4A4370A5A36A}"/>
              </a:ext>
            </a:extLst>
          </p:cNvPr>
          <p:cNvSpPr txBox="1"/>
          <p:nvPr/>
        </p:nvSpPr>
        <p:spPr>
          <a:xfrm>
            <a:off x="5638800" y="2312323"/>
            <a:ext cx="4572000" cy="307777"/>
          </a:xfrm>
          <a:prstGeom prst="rect">
            <a:avLst/>
          </a:prstGeom>
          <a:noFill/>
        </p:spPr>
        <p:txBody>
          <a:bodyPr wrap="square">
            <a:spAutoFit/>
          </a:bodyPr>
          <a:lstStyle/>
          <a:p>
            <a:r>
              <a:rPr lang="en-US" sz="1400" b="1" dirty="0"/>
              <a:t>What is likely to happen?</a:t>
            </a:r>
          </a:p>
        </p:txBody>
      </p:sp>
      <p:sp>
        <p:nvSpPr>
          <p:cNvPr id="22" name="TextBox 21">
            <a:extLst>
              <a:ext uri="{FF2B5EF4-FFF2-40B4-BE49-F238E27FC236}">
                <a16:creationId xmlns:a16="http://schemas.microsoft.com/office/drawing/2014/main" id="{612CBFAF-2A30-1ECC-D58D-CDCC72FC35A4}"/>
              </a:ext>
            </a:extLst>
          </p:cNvPr>
          <p:cNvSpPr txBox="1"/>
          <p:nvPr/>
        </p:nvSpPr>
        <p:spPr>
          <a:xfrm>
            <a:off x="7531861" y="1439308"/>
            <a:ext cx="4572000" cy="307777"/>
          </a:xfrm>
          <a:prstGeom prst="rect">
            <a:avLst/>
          </a:prstGeom>
          <a:noFill/>
        </p:spPr>
        <p:txBody>
          <a:bodyPr wrap="square">
            <a:spAutoFit/>
          </a:bodyPr>
          <a:lstStyle/>
          <a:p>
            <a:r>
              <a:rPr lang="en-US" sz="1400" b="1" dirty="0"/>
              <a:t>What should be done?</a:t>
            </a:r>
          </a:p>
        </p:txBody>
      </p:sp>
      <p:sp>
        <p:nvSpPr>
          <p:cNvPr id="24" name="TextBox 23">
            <a:extLst>
              <a:ext uri="{FF2B5EF4-FFF2-40B4-BE49-F238E27FC236}">
                <a16:creationId xmlns:a16="http://schemas.microsoft.com/office/drawing/2014/main" id="{8A9A6D63-2B21-3C5B-6442-CC78D54F8418}"/>
              </a:ext>
            </a:extLst>
          </p:cNvPr>
          <p:cNvSpPr txBox="1"/>
          <p:nvPr/>
        </p:nvSpPr>
        <p:spPr>
          <a:xfrm>
            <a:off x="3800443" y="5635989"/>
            <a:ext cx="5230678" cy="307777"/>
          </a:xfrm>
          <a:prstGeom prst="rect">
            <a:avLst/>
          </a:prstGeom>
          <a:noFill/>
        </p:spPr>
        <p:txBody>
          <a:bodyPr wrap="square">
            <a:spAutoFit/>
          </a:bodyPr>
          <a:lstStyle/>
          <a:p>
            <a:r>
              <a:rPr lang="en-US" sz="1400" dirty="0">
                <a:solidFill>
                  <a:srgbClr val="C00000"/>
                </a:solidFill>
              </a:rPr>
              <a:t>Visualizations, Reports, … </a:t>
            </a:r>
          </a:p>
        </p:txBody>
      </p:sp>
      <p:sp>
        <p:nvSpPr>
          <p:cNvPr id="27" name="TextBox 26">
            <a:extLst>
              <a:ext uri="{FF2B5EF4-FFF2-40B4-BE49-F238E27FC236}">
                <a16:creationId xmlns:a16="http://schemas.microsoft.com/office/drawing/2014/main" id="{C313C850-657C-7D32-36E3-C279EFB6DF65}"/>
              </a:ext>
            </a:extLst>
          </p:cNvPr>
          <p:cNvSpPr txBox="1"/>
          <p:nvPr/>
        </p:nvSpPr>
        <p:spPr>
          <a:xfrm>
            <a:off x="5119606" y="4771965"/>
            <a:ext cx="5230678" cy="307777"/>
          </a:xfrm>
          <a:prstGeom prst="rect">
            <a:avLst/>
          </a:prstGeom>
          <a:noFill/>
        </p:spPr>
        <p:txBody>
          <a:bodyPr wrap="square">
            <a:spAutoFit/>
          </a:bodyPr>
          <a:lstStyle/>
          <a:p>
            <a:r>
              <a:rPr lang="en-US" sz="1400" dirty="0">
                <a:solidFill>
                  <a:srgbClr val="C00000"/>
                </a:solidFill>
              </a:rPr>
              <a:t>Correlations, Cluster Analysis, …</a:t>
            </a:r>
          </a:p>
        </p:txBody>
      </p:sp>
      <p:sp>
        <p:nvSpPr>
          <p:cNvPr id="29" name="TextBox 28">
            <a:extLst>
              <a:ext uri="{FF2B5EF4-FFF2-40B4-BE49-F238E27FC236}">
                <a16:creationId xmlns:a16="http://schemas.microsoft.com/office/drawing/2014/main" id="{A2F0A330-DA78-DB39-8E0E-DFCFA08AC829}"/>
              </a:ext>
            </a:extLst>
          </p:cNvPr>
          <p:cNvSpPr txBox="1"/>
          <p:nvPr/>
        </p:nvSpPr>
        <p:spPr>
          <a:xfrm>
            <a:off x="6415782" y="3860621"/>
            <a:ext cx="5230678" cy="307777"/>
          </a:xfrm>
          <a:prstGeom prst="rect">
            <a:avLst/>
          </a:prstGeom>
          <a:noFill/>
        </p:spPr>
        <p:txBody>
          <a:bodyPr wrap="square">
            <a:spAutoFit/>
          </a:bodyPr>
          <a:lstStyle/>
          <a:p>
            <a:r>
              <a:rPr lang="en-US" sz="1400" dirty="0">
                <a:solidFill>
                  <a:srgbClr val="C00000"/>
                </a:solidFill>
              </a:rPr>
              <a:t>Regression, Classification </a:t>
            </a:r>
          </a:p>
        </p:txBody>
      </p:sp>
      <p:sp>
        <p:nvSpPr>
          <p:cNvPr id="33" name="TextBox 32">
            <a:extLst>
              <a:ext uri="{FF2B5EF4-FFF2-40B4-BE49-F238E27FC236}">
                <a16:creationId xmlns:a16="http://schemas.microsoft.com/office/drawing/2014/main" id="{17D56FA7-FF40-B28E-E684-2EC0BCC9D0DD}"/>
              </a:ext>
            </a:extLst>
          </p:cNvPr>
          <p:cNvSpPr txBox="1"/>
          <p:nvPr/>
        </p:nvSpPr>
        <p:spPr>
          <a:xfrm>
            <a:off x="7734945" y="2924848"/>
            <a:ext cx="5230678" cy="307777"/>
          </a:xfrm>
          <a:prstGeom prst="rect">
            <a:avLst/>
          </a:prstGeom>
          <a:noFill/>
        </p:spPr>
        <p:txBody>
          <a:bodyPr wrap="square">
            <a:spAutoFit/>
          </a:bodyPr>
          <a:lstStyle/>
          <a:p>
            <a:r>
              <a:rPr lang="en-US" sz="1400" dirty="0">
                <a:solidFill>
                  <a:srgbClr val="C00000"/>
                </a:solidFill>
              </a:rPr>
              <a:t>Decision support systems, Autonomous Systems</a:t>
            </a:r>
          </a:p>
        </p:txBody>
      </p:sp>
      <p:sp>
        <p:nvSpPr>
          <p:cNvPr id="37" name="Rectangle: Rounded Corners 36">
            <a:extLst>
              <a:ext uri="{FF2B5EF4-FFF2-40B4-BE49-F238E27FC236}">
                <a16:creationId xmlns:a16="http://schemas.microsoft.com/office/drawing/2014/main" id="{74251726-2688-4AE7-853F-FA2804701B7D}"/>
              </a:ext>
            </a:extLst>
          </p:cNvPr>
          <p:cNvSpPr/>
          <p:nvPr/>
        </p:nvSpPr>
        <p:spPr>
          <a:xfrm>
            <a:off x="3668110" y="3234060"/>
            <a:ext cx="2747672" cy="24501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9A4A24-EF3D-1583-A6F5-2239D4B8BC9C}"/>
              </a:ext>
            </a:extLst>
          </p:cNvPr>
          <p:cNvSpPr txBox="1"/>
          <p:nvPr/>
        </p:nvSpPr>
        <p:spPr>
          <a:xfrm>
            <a:off x="4506196" y="6483510"/>
            <a:ext cx="1226820" cy="369332"/>
          </a:xfrm>
          <a:prstGeom prst="rect">
            <a:avLst/>
          </a:prstGeom>
          <a:noFill/>
        </p:spPr>
        <p:txBody>
          <a:bodyPr wrap="square">
            <a:spAutoFit/>
          </a:bodyPr>
          <a:lstStyle/>
          <a:p>
            <a:r>
              <a:rPr lang="en-US" dirty="0">
                <a:solidFill>
                  <a:schemeClr val="accent6">
                    <a:lumMod val="75000"/>
                  </a:schemeClr>
                </a:solidFill>
              </a:rPr>
              <a:t>Hindsight</a:t>
            </a:r>
          </a:p>
        </p:txBody>
      </p:sp>
      <p:sp>
        <p:nvSpPr>
          <p:cNvPr id="4" name="TextBox 3">
            <a:extLst>
              <a:ext uri="{FF2B5EF4-FFF2-40B4-BE49-F238E27FC236}">
                <a16:creationId xmlns:a16="http://schemas.microsoft.com/office/drawing/2014/main" id="{1C45C56D-1CA4-34BB-759F-D950F9DA7266}"/>
              </a:ext>
            </a:extLst>
          </p:cNvPr>
          <p:cNvSpPr txBox="1"/>
          <p:nvPr/>
        </p:nvSpPr>
        <p:spPr>
          <a:xfrm>
            <a:off x="6784086" y="6497745"/>
            <a:ext cx="1226820" cy="369332"/>
          </a:xfrm>
          <a:prstGeom prst="rect">
            <a:avLst/>
          </a:prstGeom>
          <a:noFill/>
        </p:spPr>
        <p:txBody>
          <a:bodyPr wrap="square">
            <a:spAutoFit/>
          </a:bodyPr>
          <a:lstStyle/>
          <a:p>
            <a:r>
              <a:rPr lang="en-US" dirty="0">
                <a:solidFill>
                  <a:schemeClr val="accent6">
                    <a:lumMod val="75000"/>
                  </a:schemeClr>
                </a:solidFill>
              </a:rPr>
              <a:t>Insight</a:t>
            </a:r>
          </a:p>
        </p:txBody>
      </p:sp>
      <p:sp>
        <p:nvSpPr>
          <p:cNvPr id="6" name="TextBox 5">
            <a:extLst>
              <a:ext uri="{FF2B5EF4-FFF2-40B4-BE49-F238E27FC236}">
                <a16:creationId xmlns:a16="http://schemas.microsoft.com/office/drawing/2014/main" id="{B617EF22-DC13-CFF0-1FD8-CE8EFCA3103C}"/>
              </a:ext>
            </a:extLst>
          </p:cNvPr>
          <p:cNvSpPr txBox="1"/>
          <p:nvPr/>
        </p:nvSpPr>
        <p:spPr>
          <a:xfrm>
            <a:off x="8106957" y="6497745"/>
            <a:ext cx="1504421" cy="369332"/>
          </a:xfrm>
          <a:prstGeom prst="rect">
            <a:avLst/>
          </a:prstGeom>
          <a:noFill/>
        </p:spPr>
        <p:txBody>
          <a:bodyPr wrap="square">
            <a:spAutoFit/>
          </a:bodyPr>
          <a:lstStyle/>
          <a:p>
            <a:r>
              <a:rPr lang="en-US" dirty="0">
                <a:solidFill>
                  <a:schemeClr val="accent6">
                    <a:lumMod val="75000"/>
                  </a:schemeClr>
                </a:solidFill>
              </a:rPr>
              <a:t>Foresight</a:t>
            </a:r>
            <a:endParaRPr lang="en-US" dirty="0"/>
          </a:p>
        </p:txBody>
      </p:sp>
      <p:sp>
        <p:nvSpPr>
          <p:cNvPr id="8" name="TextBox 7">
            <a:extLst>
              <a:ext uri="{FF2B5EF4-FFF2-40B4-BE49-F238E27FC236}">
                <a16:creationId xmlns:a16="http://schemas.microsoft.com/office/drawing/2014/main" id="{68F2726F-4C21-8E34-0818-483135FDDFAF}"/>
              </a:ext>
            </a:extLst>
          </p:cNvPr>
          <p:cNvSpPr txBox="1"/>
          <p:nvPr/>
        </p:nvSpPr>
        <p:spPr>
          <a:xfrm>
            <a:off x="9385059" y="5390266"/>
            <a:ext cx="1298480" cy="261610"/>
          </a:xfrm>
          <a:prstGeom prst="rect">
            <a:avLst/>
          </a:prstGeom>
          <a:noFill/>
        </p:spPr>
        <p:txBody>
          <a:bodyPr wrap="square">
            <a:spAutoFit/>
          </a:bodyPr>
          <a:lstStyle/>
          <a:p>
            <a:r>
              <a:rPr lang="en-US" sz="1050" dirty="0"/>
              <a:t>Gartner</a:t>
            </a:r>
          </a:p>
        </p:txBody>
      </p:sp>
      <p:sp>
        <p:nvSpPr>
          <p:cNvPr id="7" name="TextBox 6">
            <a:extLst>
              <a:ext uri="{FF2B5EF4-FFF2-40B4-BE49-F238E27FC236}">
                <a16:creationId xmlns:a16="http://schemas.microsoft.com/office/drawing/2014/main" id="{200041B0-5244-BD31-0BCC-A4CFDD97F58D}"/>
              </a:ext>
            </a:extLst>
          </p:cNvPr>
          <p:cNvSpPr txBox="1"/>
          <p:nvPr/>
        </p:nvSpPr>
        <p:spPr>
          <a:xfrm>
            <a:off x="4687721" y="3249162"/>
            <a:ext cx="4572000" cy="307777"/>
          </a:xfrm>
          <a:prstGeom prst="rect">
            <a:avLst/>
          </a:prstGeom>
          <a:noFill/>
        </p:spPr>
        <p:txBody>
          <a:bodyPr wrap="square">
            <a:spAutoFit/>
          </a:bodyPr>
          <a:lstStyle/>
          <a:p>
            <a:r>
              <a:rPr lang="en-US" sz="1400" b="1" dirty="0"/>
              <a:t>Why did it happen?</a:t>
            </a:r>
          </a:p>
        </p:txBody>
      </p:sp>
      <p:sp>
        <p:nvSpPr>
          <p:cNvPr id="9" name="TextBox 8">
            <a:extLst>
              <a:ext uri="{FF2B5EF4-FFF2-40B4-BE49-F238E27FC236}">
                <a16:creationId xmlns:a16="http://schemas.microsoft.com/office/drawing/2014/main" id="{D4EEFCC7-4F2C-BCA9-AC03-BC2EC511D17F}"/>
              </a:ext>
            </a:extLst>
          </p:cNvPr>
          <p:cNvSpPr txBox="1"/>
          <p:nvPr/>
        </p:nvSpPr>
        <p:spPr>
          <a:xfrm>
            <a:off x="4353475" y="2797576"/>
            <a:ext cx="4572000" cy="307777"/>
          </a:xfrm>
          <a:prstGeom prst="rect">
            <a:avLst/>
          </a:prstGeom>
          <a:noFill/>
        </p:spPr>
        <p:txBody>
          <a:bodyPr wrap="square">
            <a:spAutoFit/>
          </a:bodyPr>
          <a:lstStyle/>
          <a:p>
            <a:r>
              <a:rPr lang="en-US" sz="1400" b="1" dirty="0">
                <a:solidFill>
                  <a:schemeClr val="accent1">
                    <a:lumMod val="75000"/>
                  </a:schemeClr>
                </a:solidFill>
              </a:rPr>
              <a:t>Descriptive</a:t>
            </a:r>
          </a:p>
        </p:txBody>
      </p:sp>
      <p:sp>
        <p:nvSpPr>
          <p:cNvPr id="11" name="TextBox 10">
            <a:extLst>
              <a:ext uri="{FF2B5EF4-FFF2-40B4-BE49-F238E27FC236}">
                <a16:creationId xmlns:a16="http://schemas.microsoft.com/office/drawing/2014/main" id="{E266E557-062F-EC75-5808-29E2B89F73C4}"/>
              </a:ext>
            </a:extLst>
          </p:cNvPr>
          <p:cNvSpPr txBox="1"/>
          <p:nvPr/>
        </p:nvSpPr>
        <p:spPr>
          <a:xfrm>
            <a:off x="1028530" y="391099"/>
            <a:ext cx="6481762" cy="769441"/>
          </a:xfrm>
          <a:prstGeom prst="rect">
            <a:avLst/>
          </a:prstGeom>
          <a:noFill/>
        </p:spPr>
        <p:txBody>
          <a:bodyPr wrap="square">
            <a:spAutoFit/>
          </a:bodyPr>
          <a:lstStyle/>
          <a:p>
            <a:r>
              <a:rPr lang="en-US" sz="4400" dirty="0">
                <a:latin typeface="+mj-lt"/>
                <a:ea typeface="+mj-ea"/>
                <a:cs typeface="+mj-cs"/>
              </a:rPr>
              <a:t>Analytics</a:t>
            </a:r>
          </a:p>
        </p:txBody>
      </p:sp>
    </p:spTree>
    <p:extLst>
      <p:ext uri="{BB962C8B-B14F-4D97-AF65-F5344CB8AC3E}">
        <p14:creationId xmlns:p14="http://schemas.microsoft.com/office/powerpoint/2010/main" val="173072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0B2C-25A0-307A-630E-D457F909F82C}"/>
              </a:ext>
            </a:extLst>
          </p:cNvPr>
          <p:cNvSpPr>
            <a:spLocks noGrp="1"/>
          </p:cNvSpPr>
          <p:nvPr>
            <p:ph type="title"/>
          </p:nvPr>
        </p:nvSpPr>
        <p:spPr/>
        <p:txBody>
          <a:bodyPr/>
          <a:lstStyle/>
          <a:p>
            <a:endParaRPr lang="en-US"/>
          </a:p>
        </p:txBody>
      </p:sp>
      <p:pic>
        <p:nvPicPr>
          <p:cNvPr id="5" name="Content Placeholder 4" descr="A diagram of machine learning&#10;&#10;Description automatically generated">
            <a:extLst>
              <a:ext uri="{FF2B5EF4-FFF2-40B4-BE49-F238E27FC236}">
                <a16:creationId xmlns:a16="http://schemas.microsoft.com/office/drawing/2014/main" id="{93368D57-764B-3A2F-B293-D04A40A27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619" y="1113622"/>
            <a:ext cx="7502887" cy="5278798"/>
          </a:xfrm>
        </p:spPr>
      </p:pic>
      <p:sp>
        <p:nvSpPr>
          <p:cNvPr id="7" name="TextBox 6">
            <a:extLst>
              <a:ext uri="{FF2B5EF4-FFF2-40B4-BE49-F238E27FC236}">
                <a16:creationId xmlns:a16="http://schemas.microsoft.com/office/drawing/2014/main" id="{2136972F-0AC5-56E9-137B-20F774BC3E2B}"/>
              </a:ext>
            </a:extLst>
          </p:cNvPr>
          <p:cNvSpPr txBox="1"/>
          <p:nvPr/>
        </p:nvSpPr>
        <p:spPr>
          <a:xfrm>
            <a:off x="578358" y="6014966"/>
            <a:ext cx="6094476" cy="276999"/>
          </a:xfrm>
          <a:prstGeom prst="rect">
            <a:avLst/>
          </a:prstGeom>
          <a:noFill/>
        </p:spPr>
        <p:txBody>
          <a:bodyPr wrap="square">
            <a:spAutoFit/>
          </a:bodyPr>
          <a:lstStyle/>
          <a:p>
            <a:r>
              <a:rPr lang="en-US" sz="1200" dirty="0" err="1"/>
              <a:t>packt</a:t>
            </a:r>
            <a:endParaRPr lang="en-US" sz="1200" dirty="0"/>
          </a:p>
        </p:txBody>
      </p:sp>
      <p:sp>
        <p:nvSpPr>
          <p:cNvPr id="3" name="object 33">
            <a:extLst>
              <a:ext uri="{FF2B5EF4-FFF2-40B4-BE49-F238E27FC236}">
                <a16:creationId xmlns:a16="http://schemas.microsoft.com/office/drawing/2014/main" id="{8692D286-BBE3-B67F-1F51-E44717AF8C84}"/>
              </a:ext>
            </a:extLst>
          </p:cNvPr>
          <p:cNvSpPr txBox="1"/>
          <p:nvPr/>
        </p:nvSpPr>
        <p:spPr>
          <a:xfrm>
            <a:off x="7522274" y="2395150"/>
            <a:ext cx="2061232" cy="232830"/>
          </a:xfrm>
          <a:prstGeom prst="rect">
            <a:avLst/>
          </a:prstGeom>
          <a:ln w="3175">
            <a:solidFill>
              <a:srgbClr val="3364A3"/>
            </a:solidFill>
          </a:ln>
        </p:spPr>
        <p:txBody>
          <a:bodyPr vert="horz" wrap="square" lIns="0" tIns="61414" rIns="0" bIns="0" rtlCol="0">
            <a:spAutoFit/>
          </a:bodyPr>
          <a:lstStyle/>
          <a:p>
            <a:pPr marL="115780">
              <a:spcBef>
                <a:spcPts val="484"/>
              </a:spcBef>
            </a:pPr>
            <a:r>
              <a:rPr sz="1110" dirty="0">
                <a:latin typeface="Arial MT"/>
                <a:cs typeface="Arial MT"/>
              </a:rPr>
              <a:t>Learning</a:t>
            </a:r>
            <a:r>
              <a:rPr sz="1110" spc="-24" dirty="0">
                <a:latin typeface="Arial MT"/>
                <a:cs typeface="Arial MT"/>
              </a:rPr>
              <a:t> </a:t>
            </a:r>
            <a:r>
              <a:rPr sz="1110" dirty="0">
                <a:latin typeface="Arial MT"/>
                <a:cs typeface="Arial MT"/>
              </a:rPr>
              <a:t>using</a:t>
            </a:r>
            <a:r>
              <a:rPr sz="1110" spc="-16" dirty="0">
                <a:latin typeface="Arial MT"/>
                <a:cs typeface="Arial MT"/>
              </a:rPr>
              <a:t> </a:t>
            </a:r>
            <a:r>
              <a:rPr sz="1110" b="1" dirty="0">
                <a:solidFill>
                  <a:srgbClr val="FF3333"/>
                </a:solidFill>
                <a:latin typeface="Arial"/>
                <a:cs typeface="Arial"/>
              </a:rPr>
              <a:t>labeled</a:t>
            </a:r>
            <a:r>
              <a:rPr sz="1110" b="1" spc="-24" dirty="0">
                <a:solidFill>
                  <a:srgbClr val="FF3333"/>
                </a:solidFill>
                <a:latin typeface="Arial"/>
                <a:cs typeface="Arial"/>
              </a:rPr>
              <a:t> </a:t>
            </a:r>
            <a:r>
              <a:rPr sz="1110" dirty="0">
                <a:latin typeface="Arial MT"/>
                <a:cs typeface="Arial MT"/>
              </a:rPr>
              <a:t>data</a:t>
            </a:r>
          </a:p>
        </p:txBody>
      </p:sp>
      <p:sp>
        <p:nvSpPr>
          <p:cNvPr id="4" name="object 34">
            <a:extLst>
              <a:ext uri="{FF2B5EF4-FFF2-40B4-BE49-F238E27FC236}">
                <a16:creationId xmlns:a16="http://schemas.microsoft.com/office/drawing/2014/main" id="{68FCA3EE-71EC-50FB-D658-8E849325FE65}"/>
              </a:ext>
            </a:extLst>
          </p:cNvPr>
          <p:cNvSpPr txBox="1"/>
          <p:nvPr/>
        </p:nvSpPr>
        <p:spPr>
          <a:xfrm>
            <a:off x="2000821" y="2405460"/>
            <a:ext cx="2061233" cy="161005"/>
          </a:xfrm>
          <a:prstGeom prst="rect">
            <a:avLst/>
          </a:prstGeom>
          <a:ln w="3175">
            <a:solidFill>
              <a:srgbClr val="3364A3"/>
            </a:solidFill>
          </a:ln>
        </p:spPr>
        <p:txBody>
          <a:bodyPr vert="horz" wrap="square" lIns="0" tIns="7048" rIns="0" bIns="0" rtlCol="0">
            <a:spAutoFit/>
          </a:bodyPr>
          <a:lstStyle/>
          <a:p>
            <a:pPr marL="195313" indent="-110745">
              <a:lnSpc>
                <a:spcPts val="1174"/>
              </a:lnSpc>
              <a:spcBef>
                <a:spcPts val="56"/>
              </a:spcBef>
            </a:pPr>
            <a:r>
              <a:rPr sz="1110" dirty="0">
                <a:latin typeface="Arial MT"/>
                <a:cs typeface="Arial MT"/>
              </a:rPr>
              <a:t>Learning using </a:t>
            </a:r>
            <a:r>
              <a:rPr sz="1110" b="1" dirty="0">
                <a:solidFill>
                  <a:srgbClr val="FF3333"/>
                </a:solidFill>
                <a:latin typeface="Arial"/>
                <a:cs typeface="Arial"/>
              </a:rPr>
              <a:t>unlabeled </a:t>
            </a:r>
            <a:r>
              <a:rPr sz="1110" dirty="0">
                <a:latin typeface="Arial MT"/>
                <a:cs typeface="Arial MT"/>
              </a:rPr>
              <a:t>data</a:t>
            </a:r>
          </a:p>
        </p:txBody>
      </p:sp>
      <p:sp>
        <p:nvSpPr>
          <p:cNvPr id="6" name="object 41">
            <a:extLst>
              <a:ext uri="{FF2B5EF4-FFF2-40B4-BE49-F238E27FC236}">
                <a16:creationId xmlns:a16="http://schemas.microsoft.com/office/drawing/2014/main" id="{E9B24B21-2687-CFD6-CF3E-03E618A3709F}"/>
              </a:ext>
            </a:extLst>
          </p:cNvPr>
          <p:cNvSpPr txBox="1"/>
          <p:nvPr/>
        </p:nvSpPr>
        <p:spPr>
          <a:xfrm>
            <a:off x="4062054" y="6492875"/>
            <a:ext cx="3527481" cy="176255"/>
          </a:xfrm>
          <a:prstGeom prst="rect">
            <a:avLst/>
          </a:prstGeom>
          <a:ln w="3175">
            <a:solidFill>
              <a:srgbClr val="3364A3"/>
            </a:solidFill>
          </a:ln>
        </p:spPr>
        <p:txBody>
          <a:bodyPr vert="horz" wrap="square" lIns="0" tIns="22150" rIns="0" bIns="0" rtlCol="0">
            <a:spAutoFit/>
          </a:bodyPr>
          <a:lstStyle/>
          <a:p>
            <a:pPr marL="60407" marR="1007">
              <a:lnSpc>
                <a:spcPts val="1174"/>
              </a:lnSpc>
              <a:spcBef>
                <a:spcPts val="174"/>
              </a:spcBef>
            </a:pPr>
            <a:r>
              <a:rPr lang="en-US" sz="1110" dirty="0">
                <a:latin typeface="Arial MT"/>
                <a:cs typeface="Arial MT"/>
              </a:rPr>
              <a:t>Learning</a:t>
            </a:r>
            <a:r>
              <a:rPr lang="en-US" sz="1110" spc="8" dirty="0">
                <a:latin typeface="Arial MT"/>
                <a:cs typeface="Arial MT"/>
              </a:rPr>
              <a:t> </a:t>
            </a:r>
            <a:r>
              <a:rPr lang="en-US" sz="1110" dirty="0">
                <a:latin typeface="Arial MT"/>
                <a:cs typeface="Arial MT"/>
              </a:rPr>
              <a:t>through</a:t>
            </a:r>
            <a:r>
              <a:rPr sz="1110" dirty="0">
                <a:latin typeface="Arial MT"/>
                <a:cs typeface="Arial MT"/>
              </a:rPr>
              <a:t> </a:t>
            </a:r>
            <a:r>
              <a:rPr sz="1110" dirty="0">
                <a:solidFill>
                  <a:srgbClr val="FF0000"/>
                </a:solidFill>
                <a:latin typeface="Arial MT"/>
                <a:cs typeface="Arial MT"/>
              </a:rPr>
              <a:t>Interactions</a:t>
            </a:r>
            <a:r>
              <a:rPr sz="1110" dirty="0">
                <a:latin typeface="Arial MT"/>
                <a:cs typeface="Arial MT"/>
              </a:rPr>
              <a:t> with </a:t>
            </a:r>
            <a:r>
              <a:rPr sz="1110" spc="8" dirty="0">
                <a:latin typeface="Arial MT"/>
                <a:cs typeface="Arial MT"/>
              </a:rPr>
              <a:t>an </a:t>
            </a:r>
            <a:r>
              <a:rPr sz="1110" dirty="0">
                <a:latin typeface="Arial MT"/>
                <a:cs typeface="Arial MT"/>
              </a:rPr>
              <a:t>environment</a:t>
            </a:r>
          </a:p>
        </p:txBody>
      </p:sp>
    </p:spTree>
    <p:extLst>
      <p:ext uri="{BB962C8B-B14F-4D97-AF65-F5344CB8AC3E}">
        <p14:creationId xmlns:p14="http://schemas.microsoft.com/office/powerpoint/2010/main" val="73709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9060" y="627603"/>
            <a:ext cx="7976132"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Supervised Approaches</a:t>
            </a:r>
            <a:endParaRPr sz="3200" spc="-63" dirty="0"/>
          </a:p>
        </p:txBody>
      </p:sp>
      <p:sp>
        <p:nvSpPr>
          <p:cNvPr id="4" name="object 4"/>
          <p:cNvSpPr txBox="1"/>
          <p:nvPr/>
        </p:nvSpPr>
        <p:spPr>
          <a:xfrm>
            <a:off x="1946844" y="1713395"/>
            <a:ext cx="1802617" cy="1594039"/>
          </a:xfrm>
          <a:prstGeom prst="rect">
            <a:avLst/>
          </a:prstGeom>
        </p:spPr>
        <p:txBody>
          <a:bodyPr vert="horz" wrap="square" lIns="0" tIns="26175" rIns="0" bIns="0" rtlCol="0">
            <a:spAutoFit/>
          </a:bodyPr>
          <a:lstStyle/>
          <a:p>
            <a:pPr marL="409757">
              <a:spcBef>
                <a:spcPts val="206"/>
              </a:spcBef>
            </a:pPr>
            <a:r>
              <a:rPr sz="952" b="1" u="sng" spc="16" dirty="0">
                <a:solidFill>
                  <a:srgbClr val="0000CC"/>
                </a:solidFill>
                <a:uFill>
                  <a:solidFill>
                    <a:srgbClr val="0000CC"/>
                  </a:solidFill>
                </a:uFill>
                <a:latin typeface="Arial"/>
                <a:cs typeface="Arial"/>
              </a:rPr>
              <a:t>Regression</a:t>
            </a:r>
            <a:endParaRPr sz="952" dirty="0">
              <a:latin typeface="Arial"/>
              <a:cs typeface="Arial"/>
            </a:endParaRPr>
          </a:p>
          <a:p>
            <a:pPr>
              <a:spcBef>
                <a:spcPts val="24"/>
              </a:spcBef>
            </a:pPr>
            <a:endParaRPr sz="952" dirty="0">
              <a:latin typeface="Arial"/>
              <a:cs typeface="Arial"/>
            </a:endParaRPr>
          </a:p>
          <a:p>
            <a:pPr marL="20136" marR="8053">
              <a:lnSpc>
                <a:spcPct val="98000"/>
              </a:lnSpc>
            </a:pPr>
            <a:r>
              <a:rPr sz="952" spc="16" dirty="0">
                <a:latin typeface="Arial MT"/>
                <a:cs typeface="Arial MT"/>
              </a:rPr>
              <a:t>Learn </a:t>
            </a:r>
            <a:r>
              <a:rPr sz="952" spc="24" dirty="0">
                <a:latin typeface="Arial MT"/>
                <a:cs typeface="Arial MT"/>
              </a:rPr>
              <a:t>a </a:t>
            </a:r>
            <a:r>
              <a:rPr sz="952" spc="-246" dirty="0">
                <a:latin typeface="Arial MT"/>
                <a:cs typeface="Arial MT"/>
              </a:rPr>
              <a:t> </a:t>
            </a:r>
            <a:r>
              <a:rPr sz="952" spc="8" dirty="0">
                <a:latin typeface="Arial MT"/>
                <a:cs typeface="Arial MT"/>
              </a:rPr>
              <a:t>line/curve </a:t>
            </a:r>
            <a:r>
              <a:rPr sz="952" spc="16" dirty="0">
                <a:latin typeface="Arial MT"/>
                <a:cs typeface="Arial MT"/>
              </a:rPr>
              <a:t>(the model)</a:t>
            </a:r>
            <a:r>
              <a:rPr sz="952" spc="24" dirty="0">
                <a:latin typeface="Arial MT"/>
                <a:cs typeface="Arial MT"/>
              </a:rPr>
              <a:t> </a:t>
            </a:r>
            <a:r>
              <a:rPr sz="952" spc="8" dirty="0">
                <a:latin typeface="Arial MT"/>
                <a:cs typeface="Arial MT"/>
              </a:rPr>
              <a:t>using </a:t>
            </a:r>
            <a:r>
              <a:rPr sz="952" spc="16" dirty="0">
                <a:latin typeface="Arial MT"/>
                <a:cs typeface="Arial MT"/>
              </a:rPr>
              <a:t> </a:t>
            </a:r>
            <a:r>
              <a:rPr sz="952" spc="8" dirty="0">
                <a:latin typeface="Arial MT"/>
                <a:cs typeface="Arial MT"/>
              </a:rPr>
              <a:t>training</a:t>
            </a:r>
            <a:r>
              <a:rPr sz="952" dirty="0">
                <a:latin typeface="Arial MT"/>
                <a:cs typeface="Arial MT"/>
              </a:rPr>
              <a:t> </a:t>
            </a:r>
            <a:r>
              <a:rPr sz="952" spc="16" dirty="0">
                <a:latin typeface="Arial MT"/>
                <a:cs typeface="Arial MT"/>
              </a:rPr>
              <a:t>data</a:t>
            </a:r>
            <a:r>
              <a:rPr sz="952" spc="8" dirty="0">
                <a:latin typeface="Arial MT"/>
                <a:cs typeface="Arial MT"/>
              </a:rPr>
              <a:t> consisting of</a:t>
            </a:r>
            <a:endParaRPr sz="952" dirty="0">
              <a:latin typeface="Arial MT"/>
              <a:cs typeface="Arial MT"/>
            </a:endParaRPr>
          </a:p>
          <a:p>
            <a:pPr marL="20136" marR="45306">
              <a:lnSpc>
                <a:spcPts val="1110"/>
              </a:lnSpc>
              <a:spcBef>
                <a:spcPts val="40"/>
              </a:spcBef>
            </a:pPr>
            <a:r>
              <a:rPr sz="952" spc="8" dirty="0">
                <a:latin typeface="Arial MT"/>
                <a:cs typeface="Arial MT"/>
              </a:rPr>
              <a:t>Input-output</a:t>
            </a:r>
            <a:r>
              <a:rPr sz="952" spc="16" dirty="0">
                <a:latin typeface="Arial MT"/>
                <a:cs typeface="Arial MT"/>
              </a:rPr>
              <a:t> </a:t>
            </a:r>
            <a:r>
              <a:rPr sz="952" spc="8" dirty="0">
                <a:latin typeface="Arial MT"/>
                <a:cs typeface="Arial MT"/>
              </a:rPr>
              <a:t>pairs</a:t>
            </a:r>
            <a:r>
              <a:rPr lang="en-US" sz="952" spc="8" dirty="0">
                <a:latin typeface="Arial MT"/>
                <a:cs typeface="Arial MT"/>
              </a:rPr>
              <a:t>.</a:t>
            </a:r>
            <a:endParaRPr sz="952" dirty="0">
              <a:latin typeface="Arial MT"/>
              <a:cs typeface="Arial MT"/>
            </a:endParaRPr>
          </a:p>
          <a:p>
            <a:pPr marL="20136" marR="227531">
              <a:lnSpc>
                <a:spcPts val="1110"/>
              </a:lnSpc>
              <a:spcBef>
                <a:spcPts val="8"/>
              </a:spcBef>
            </a:pPr>
            <a:r>
              <a:rPr sz="952" spc="24" dirty="0">
                <a:latin typeface="Arial MT"/>
                <a:cs typeface="Arial MT"/>
              </a:rPr>
              <a:t>Use </a:t>
            </a:r>
            <a:r>
              <a:rPr sz="952" spc="8" dirty="0">
                <a:latin typeface="Arial MT"/>
                <a:cs typeface="Arial MT"/>
              </a:rPr>
              <a:t>it </a:t>
            </a:r>
            <a:r>
              <a:rPr sz="952" spc="16" dirty="0">
                <a:latin typeface="Arial MT"/>
                <a:cs typeface="Arial MT"/>
              </a:rPr>
              <a:t>to </a:t>
            </a:r>
            <a:r>
              <a:rPr sz="952" spc="8" dirty="0">
                <a:latin typeface="Arial MT"/>
                <a:cs typeface="Arial MT"/>
              </a:rPr>
              <a:t>predict </a:t>
            </a:r>
            <a:r>
              <a:rPr sz="952" spc="16" dirty="0">
                <a:latin typeface="Arial MT"/>
                <a:cs typeface="Arial MT"/>
              </a:rPr>
              <a:t>the outputs </a:t>
            </a:r>
            <a:r>
              <a:rPr sz="952" spc="-254" dirty="0">
                <a:latin typeface="Arial MT"/>
                <a:cs typeface="Arial MT"/>
              </a:rPr>
              <a:t> </a:t>
            </a:r>
            <a:r>
              <a:rPr sz="952" spc="8" dirty="0">
                <a:latin typeface="Arial MT"/>
                <a:cs typeface="Arial MT"/>
              </a:rPr>
              <a:t>for</a:t>
            </a:r>
            <a:r>
              <a:rPr sz="952" dirty="0">
                <a:latin typeface="Arial MT"/>
                <a:cs typeface="Arial MT"/>
              </a:rPr>
              <a:t> </a:t>
            </a:r>
            <a:r>
              <a:rPr sz="952" spc="24" dirty="0">
                <a:latin typeface="Arial MT"/>
                <a:cs typeface="Arial MT"/>
              </a:rPr>
              <a:t>new</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227531">
              <a:lnSpc>
                <a:spcPts val="1110"/>
              </a:lnSpc>
              <a:spcBef>
                <a:spcPts val="8"/>
              </a:spcBef>
            </a:pPr>
            <a:endParaRPr lang="en-US" sz="952" spc="8" dirty="0">
              <a:latin typeface="Arial MT"/>
              <a:cs typeface="Arial MT"/>
            </a:endParaRPr>
          </a:p>
          <a:p>
            <a:pPr marL="20136" marR="227531">
              <a:lnSpc>
                <a:spcPts val="1110"/>
              </a:lnSpc>
              <a:spcBef>
                <a:spcPts val="8"/>
              </a:spcBef>
            </a:pPr>
            <a:r>
              <a:rPr lang="en-US" sz="952" dirty="0">
                <a:latin typeface="Arial MT"/>
                <a:cs typeface="Arial MT"/>
              </a:rPr>
              <a:t>Linear Regression</a:t>
            </a:r>
          </a:p>
          <a:p>
            <a:pPr marL="20136" marR="227531">
              <a:lnSpc>
                <a:spcPts val="1110"/>
              </a:lnSpc>
              <a:spcBef>
                <a:spcPts val="8"/>
              </a:spcBef>
            </a:pPr>
            <a:r>
              <a:rPr lang="en-US" sz="952" dirty="0">
                <a:latin typeface="Arial MT"/>
                <a:cs typeface="Arial MT"/>
              </a:rPr>
              <a:t>Logistic Regression, </a:t>
            </a:r>
          </a:p>
          <a:p>
            <a:pPr marL="20136" marR="227531">
              <a:lnSpc>
                <a:spcPts val="1110"/>
              </a:lnSpc>
              <a:spcBef>
                <a:spcPts val="8"/>
              </a:spcBef>
            </a:pPr>
            <a:r>
              <a:rPr lang="en-US" sz="952" dirty="0">
                <a:latin typeface="Arial MT"/>
                <a:cs typeface="Arial MT"/>
              </a:rPr>
              <a:t>Support Vector Machines</a:t>
            </a:r>
            <a:endParaRPr sz="952" dirty="0">
              <a:latin typeface="Arial MT"/>
              <a:cs typeface="Arial MT"/>
            </a:endParaRPr>
          </a:p>
        </p:txBody>
      </p:sp>
      <p:sp>
        <p:nvSpPr>
          <p:cNvPr id="5" name="object 5"/>
          <p:cNvSpPr txBox="1"/>
          <p:nvPr/>
        </p:nvSpPr>
        <p:spPr>
          <a:xfrm>
            <a:off x="1946844" y="3820729"/>
            <a:ext cx="2109767" cy="1345381"/>
          </a:xfrm>
          <a:prstGeom prst="rect">
            <a:avLst/>
          </a:prstGeom>
        </p:spPr>
        <p:txBody>
          <a:bodyPr vert="horz" wrap="square" lIns="0" tIns="26175" rIns="0" bIns="0" rtlCol="0">
            <a:spAutoFit/>
          </a:bodyPr>
          <a:lstStyle/>
          <a:p>
            <a:pPr marL="587955">
              <a:spcBef>
                <a:spcPts val="206"/>
              </a:spcBef>
            </a:pPr>
            <a:r>
              <a:rPr sz="952" b="1" u="sng" spc="8" dirty="0">
                <a:solidFill>
                  <a:srgbClr val="0000CC"/>
                </a:solidFill>
                <a:uFill>
                  <a:solidFill>
                    <a:srgbClr val="0000CC"/>
                  </a:solidFill>
                </a:uFill>
                <a:latin typeface="Arial"/>
                <a:cs typeface="Arial"/>
              </a:rPr>
              <a:t>Classification</a:t>
            </a:r>
            <a:endParaRPr sz="952" dirty="0">
              <a:latin typeface="Arial"/>
              <a:cs typeface="Arial"/>
            </a:endParaRPr>
          </a:p>
          <a:p>
            <a:pPr>
              <a:spcBef>
                <a:spcPts val="48"/>
              </a:spcBef>
            </a:pPr>
            <a:endParaRPr sz="952" dirty="0">
              <a:latin typeface="Arial"/>
              <a:cs typeface="Arial"/>
            </a:endParaRPr>
          </a:p>
          <a:p>
            <a:pPr marL="20136" marR="314114">
              <a:lnSpc>
                <a:spcPts val="1126"/>
              </a:lnSpc>
            </a:pPr>
            <a:r>
              <a:rPr sz="952" spc="16" dirty="0">
                <a:latin typeface="Arial MT"/>
                <a:cs typeface="Arial MT"/>
              </a:rPr>
              <a:t>Learn </a:t>
            </a:r>
            <a:r>
              <a:rPr lang="en-US" sz="952" spc="24" dirty="0">
                <a:latin typeface="Arial MT"/>
                <a:cs typeface="Arial MT"/>
              </a:rPr>
              <a:t>to </a:t>
            </a:r>
            <a:r>
              <a:rPr sz="952" spc="16" dirty="0">
                <a:latin typeface="Arial MT"/>
                <a:cs typeface="Arial MT"/>
              </a:rPr>
              <a:t>separat</a:t>
            </a:r>
            <a:r>
              <a:rPr lang="en-US" sz="952" spc="16" dirty="0">
                <a:latin typeface="Arial MT"/>
                <a:cs typeface="Arial MT"/>
              </a:rPr>
              <a:t>e different classes </a:t>
            </a:r>
            <a:r>
              <a:rPr sz="952" spc="16" dirty="0">
                <a:latin typeface="Arial MT"/>
                <a:cs typeface="Arial MT"/>
              </a:rPr>
              <a:t>(the</a:t>
            </a:r>
            <a:r>
              <a:rPr sz="952" dirty="0">
                <a:latin typeface="Arial MT"/>
                <a:cs typeface="Arial MT"/>
              </a:rPr>
              <a:t> </a:t>
            </a:r>
            <a:r>
              <a:rPr sz="952" spc="16" dirty="0">
                <a:latin typeface="Arial MT"/>
                <a:cs typeface="Arial MT"/>
              </a:rPr>
              <a:t>model)</a:t>
            </a:r>
            <a:r>
              <a:rPr sz="952" spc="8" dirty="0">
                <a:latin typeface="Arial MT"/>
                <a:cs typeface="Arial MT"/>
              </a:rPr>
              <a:t> </a:t>
            </a:r>
            <a:r>
              <a:rPr sz="952" spc="16" dirty="0">
                <a:latin typeface="Arial MT"/>
                <a:cs typeface="Arial MT"/>
              </a:rPr>
              <a:t>using</a:t>
            </a:r>
            <a:r>
              <a:rPr sz="952" spc="8" dirty="0">
                <a:latin typeface="Arial MT"/>
                <a:cs typeface="Arial MT"/>
              </a:rPr>
              <a:t> training</a:t>
            </a:r>
            <a:r>
              <a:rPr sz="952" dirty="0">
                <a:latin typeface="Arial MT"/>
                <a:cs typeface="Arial MT"/>
              </a:rPr>
              <a:t> </a:t>
            </a:r>
            <a:r>
              <a:rPr sz="952" spc="8" dirty="0">
                <a:latin typeface="Arial MT"/>
                <a:cs typeface="Arial MT"/>
              </a:rPr>
              <a:t>data</a:t>
            </a:r>
            <a:r>
              <a:rPr lang="en-US" sz="952" spc="8" dirty="0">
                <a:latin typeface="Arial MT"/>
                <a:cs typeface="Arial MT"/>
              </a:rPr>
              <a:t> </a:t>
            </a:r>
            <a:r>
              <a:rPr sz="952" spc="8" dirty="0">
                <a:latin typeface="Arial MT"/>
                <a:cs typeface="Arial MT"/>
              </a:rPr>
              <a:t>consisting</a:t>
            </a:r>
            <a:r>
              <a:rPr sz="952" spc="16" dirty="0">
                <a:latin typeface="Arial MT"/>
                <a:cs typeface="Arial MT"/>
              </a:rPr>
              <a:t> of</a:t>
            </a:r>
            <a:r>
              <a:rPr sz="952" spc="24" dirty="0">
                <a:latin typeface="Arial MT"/>
                <a:cs typeface="Arial MT"/>
              </a:rPr>
              <a:t> </a:t>
            </a:r>
            <a:r>
              <a:rPr sz="952" spc="8" dirty="0">
                <a:latin typeface="Arial MT"/>
                <a:cs typeface="Arial MT"/>
              </a:rPr>
              <a:t>input-output</a:t>
            </a:r>
            <a:r>
              <a:rPr sz="952" spc="24" dirty="0">
                <a:latin typeface="Arial MT"/>
                <a:cs typeface="Arial MT"/>
              </a:rPr>
              <a:t> </a:t>
            </a:r>
            <a:r>
              <a:rPr sz="952" spc="8" dirty="0">
                <a:latin typeface="Arial MT"/>
                <a:cs typeface="Arial MT"/>
              </a:rPr>
              <a:t>pairs</a:t>
            </a:r>
            <a:endParaRPr lang="en-US" sz="952" spc="8" dirty="0">
              <a:latin typeface="Arial MT"/>
              <a:cs typeface="Arial MT"/>
            </a:endParaRPr>
          </a:p>
          <a:p>
            <a:pPr marL="20136" marR="314114">
              <a:lnSpc>
                <a:spcPts val="1126"/>
              </a:lnSpc>
            </a:pPr>
            <a:r>
              <a:rPr lang="en-US" sz="952" spc="24" dirty="0">
                <a:latin typeface="Arial MT"/>
                <a:cs typeface="Arial MT"/>
              </a:rPr>
              <a:t>Use </a:t>
            </a:r>
            <a:r>
              <a:rPr lang="en-US" sz="952" spc="8" dirty="0">
                <a:latin typeface="Arial MT"/>
                <a:cs typeface="Arial MT"/>
              </a:rPr>
              <a:t>it </a:t>
            </a:r>
            <a:r>
              <a:rPr lang="en-US" sz="952" spc="16" dirty="0">
                <a:latin typeface="Arial MT"/>
                <a:cs typeface="Arial MT"/>
              </a:rPr>
              <a:t>to </a:t>
            </a:r>
            <a:r>
              <a:rPr lang="en-US" sz="952" spc="8" dirty="0">
                <a:latin typeface="Arial MT"/>
                <a:cs typeface="Arial MT"/>
              </a:rPr>
              <a:t>identify </a:t>
            </a:r>
            <a:r>
              <a:rPr lang="en-US" sz="952" spc="16" dirty="0">
                <a:latin typeface="Arial MT"/>
                <a:cs typeface="Arial MT"/>
              </a:rPr>
              <a:t>the </a:t>
            </a:r>
            <a:r>
              <a:rPr lang="en-US" sz="952" spc="8" dirty="0">
                <a:latin typeface="Arial MT"/>
                <a:cs typeface="Arial MT"/>
              </a:rPr>
              <a:t>labels for </a:t>
            </a:r>
            <a:r>
              <a:rPr lang="en-US" sz="952" spc="24" dirty="0">
                <a:latin typeface="Arial MT"/>
                <a:cs typeface="Arial MT"/>
              </a:rPr>
              <a:t>new </a:t>
            </a:r>
            <a:r>
              <a:rPr lang="en-US" sz="952" spc="-246" dirty="0">
                <a:latin typeface="Arial MT"/>
                <a:cs typeface="Arial MT"/>
              </a:rPr>
              <a:t> </a:t>
            </a:r>
            <a:r>
              <a:rPr lang="en-US" sz="952" spc="16" dirty="0">
                <a:latin typeface="Arial MT"/>
                <a:cs typeface="Arial MT"/>
              </a:rPr>
              <a:t>inputs</a:t>
            </a:r>
          </a:p>
          <a:p>
            <a:pPr marL="20136" marR="314114">
              <a:lnSpc>
                <a:spcPts val="1126"/>
              </a:lnSpc>
            </a:pPr>
            <a:endParaRPr sz="952" dirty="0">
              <a:latin typeface="Arial MT"/>
              <a:cs typeface="Arial MT"/>
            </a:endParaRPr>
          </a:p>
        </p:txBody>
      </p:sp>
      <p:sp>
        <p:nvSpPr>
          <p:cNvPr id="6" name="object 6"/>
          <p:cNvSpPr txBox="1"/>
          <p:nvPr/>
        </p:nvSpPr>
        <p:spPr>
          <a:xfrm>
            <a:off x="1946843" y="5159214"/>
            <a:ext cx="1947632" cy="814798"/>
          </a:xfrm>
          <a:prstGeom prst="rect">
            <a:avLst/>
          </a:prstGeom>
        </p:spPr>
        <p:txBody>
          <a:bodyPr vert="horz" wrap="square" lIns="0" tIns="32218" rIns="0" bIns="0" rtlCol="0">
            <a:spAutoFit/>
          </a:bodyPr>
          <a:lstStyle/>
          <a:p>
            <a:pPr marL="20136" marR="8053">
              <a:lnSpc>
                <a:spcPts val="1126"/>
              </a:lnSpc>
              <a:spcBef>
                <a:spcPts val="254"/>
              </a:spcBef>
            </a:pPr>
            <a:endParaRPr lang="en-US" sz="952" spc="16" dirty="0">
              <a:latin typeface="Arial MT"/>
              <a:cs typeface="Arial MT"/>
            </a:endParaRPr>
          </a:p>
          <a:p>
            <a:pPr marL="20136" marR="8053">
              <a:lnSpc>
                <a:spcPts val="1126"/>
              </a:lnSpc>
              <a:spcBef>
                <a:spcPts val="254"/>
              </a:spcBef>
            </a:pPr>
            <a:r>
              <a:rPr lang="en-US" sz="952" dirty="0">
                <a:latin typeface="Arial MT"/>
                <a:cs typeface="Arial MT"/>
              </a:rPr>
              <a:t>Support Vector Machines,</a:t>
            </a:r>
            <a:br>
              <a:rPr lang="en-US" sz="952" dirty="0">
                <a:latin typeface="Arial MT"/>
                <a:cs typeface="Arial MT"/>
              </a:rPr>
            </a:br>
            <a:r>
              <a:rPr lang="en-US" sz="952" dirty="0">
                <a:latin typeface="Arial MT"/>
                <a:cs typeface="Arial MT"/>
              </a:rPr>
              <a:t>Decision Trees, </a:t>
            </a:r>
          </a:p>
          <a:p>
            <a:pPr marL="20136" marR="8053">
              <a:lnSpc>
                <a:spcPts val="1126"/>
              </a:lnSpc>
              <a:spcBef>
                <a:spcPts val="254"/>
              </a:spcBef>
            </a:pPr>
            <a:r>
              <a:rPr lang="en-US" sz="952" dirty="0">
                <a:latin typeface="Arial MT"/>
                <a:cs typeface="Arial MT"/>
              </a:rPr>
              <a:t>Neural Networks</a:t>
            </a:r>
            <a:br>
              <a:rPr lang="en-US" sz="952" dirty="0">
                <a:latin typeface="Arial MT"/>
                <a:cs typeface="Arial MT"/>
              </a:rPr>
            </a:br>
            <a:endParaRPr sz="952" dirty="0">
              <a:latin typeface="Arial MT"/>
              <a:cs typeface="Arial MT"/>
            </a:endParaRPr>
          </a:p>
        </p:txBody>
      </p:sp>
      <p:sp>
        <p:nvSpPr>
          <p:cNvPr id="7" name="object 7"/>
          <p:cNvSpPr/>
          <p:nvPr/>
        </p:nvSpPr>
        <p:spPr>
          <a:xfrm>
            <a:off x="2094372" y="3656149"/>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10" name="object 10"/>
          <p:cNvPicPr/>
          <p:nvPr/>
        </p:nvPicPr>
        <p:blipFill>
          <a:blip r:embed="rId2" cstate="print"/>
          <a:stretch>
            <a:fillRect/>
          </a:stretch>
        </p:blipFill>
        <p:spPr>
          <a:xfrm>
            <a:off x="4102317" y="3908860"/>
            <a:ext cx="888215" cy="1014761"/>
          </a:xfrm>
          <a:prstGeom prst="rect">
            <a:avLst/>
          </a:prstGeom>
        </p:spPr>
      </p:pic>
      <p:sp>
        <p:nvSpPr>
          <p:cNvPr id="12" name="object 12"/>
          <p:cNvSpPr txBox="1"/>
          <p:nvPr/>
        </p:nvSpPr>
        <p:spPr>
          <a:xfrm>
            <a:off x="4007876" y="5022026"/>
            <a:ext cx="1161464" cy="418270"/>
          </a:xfrm>
          <a:prstGeom prst="rect">
            <a:avLst/>
          </a:prstGeom>
        </p:spPr>
        <p:txBody>
          <a:bodyPr vert="horz" wrap="square" lIns="0" tIns="33225" rIns="0" bIns="0" rtlCol="0">
            <a:spAutoFit/>
          </a:bodyPr>
          <a:lstStyle/>
          <a:p>
            <a:pPr marL="80542" marR="68460" indent="93630" algn="ctr">
              <a:lnSpc>
                <a:spcPts val="983"/>
              </a:lnSpc>
              <a:spcBef>
                <a:spcPts val="262"/>
              </a:spcBef>
              <a:tabLst>
                <a:tab pos="1670240" algn="l"/>
              </a:tabLst>
            </a:pPr>
            <a:r>
              <a:rPr sz="1269" spc="-11" baseline="5050" dirty="0">
                <a:latin typeface="Arial MT"/>
                <a:cs typeface="Arial MT"/>
              </a:rPr>
              <a:t>Two-Class</a:t>
            </a:r>
            <a:r>
              <a:rPr lang="en-US" sz="952" dirty="0">
                <a:latin typeface="Arial MT"/>
                <a:cs typeface="Arial MT"/>
              </a:rPr>
              <a:t> </a:t>
            </a:r>
            <a:r>
              <a:rPr sz="1269" baseline="5050" dirty="0">
                <a:latin typeface="Arial MT"/>
                <a:cs typeface="Arial MT"/>
              </a:rPr>
              <a:t>Nonlinear</a:t>
            </a:r>
            <a:r>
              <a:rPr sz="1269" spc="-11" baseline="5050" dirty="0">
                <a:latin typeface="Arial MT"/>
                <a:cs typeface="Arial MT"/>
              </a:rPr>
              <a:t> </a:t>
            </a:r>
            <a:r>
              <a:rPr sz="1269" baseline="5050" dirty="0">
                <a:latin typeface="Arial MT"/>
                <a:cs typeface="Arial MT"/>
              </a:rPr>
              <a:t>Classification</a:t>
            </a:r>
            <a:r>
              <a:rPr sz="1269" spc="59" baseline="5050" dirty="0">
                <a:latin typeface="Arial MT"/>
                <a:cs typeface="Arial MT"/>
              </a:rPr>
              <a:t> </a:t>
            </a:r>
            <a:r>
              <a:rPr lang="en-US" sz="952" dirty="0">
                <a:latin typeface="Arial MT"/>
                <a:cs typeface="Arial MT"/>
              </a:rPr>
              <a:t> </a:t>
            </a:r>
            <a:endParaRPr sz="952" dirty="0">
              <a:latin typeface="Arial MT"/>
              <a:cs typeface="Arial MT"/>
            </a:endParaRPr>
          </a:p>
        </p:txBody>
      </p:sp>
      <p:pic>
        <p:nvPicPr>
          <p:cNvPr id="16" name="Picture 15">
            <a:extLst>
              <a:ext uri="{FF2B5EF4-FFF2-40B4-BE49-F238E27FC236}">
                <a16:creationId xmlns:a16="http://schemas.microsoft.com/office/drawing/2014/main" id="{18A77ACF-DD6F-088A-F8A0-9C8E69EBF754}"/>
              </a:ext>
            </a:extLst>
          </p:cNvPr>
          <p:cNvPicPr>
            <a:picLocks noChangeAspect="1"/>
          </p:cNvPicPr>
          <p:nvPr/>
        </p:nvPicPr>
        <p:blipFill>
          <a:blip r:embed="rId3"/>
          <a:stretch>
            <a:fillRect/>
          </a:stretch>
        </p:blipFill>
        <p:spPr>
          <a:xfrm>
            <a:off x="3791806" y="1903584"/>
            <a:ext cx="2299540" cy="1703363"/>
          </a:xfrm>
          <a:prstGeom prst="rect">
            <a:avLst/>
          </a:prstGeom>
        </p:spPr>
      </p:pic>
      <p:sp>
        <p:nvSpPr>
          <p:cNvPr id="19" name="object 5">
            <a:extLst>
              <a:ext uri="{FF2B5EF4-FFF2-40B4-BE49-F238E27FC236}">
                <a16:creationId xmlns:a16="http://schemas.microsoft.com/office/drawing/2014/main" id="{A83C35BE-6979-5834-A261-B30109A965FA}"/>
              </a:ext>
            </a:extLst>
          </p:cNvPr>
          <p:cNvSpPr txBox="1"/>
          <p:nvPr/>
        </p:nvSpPr>
        <p:spPr>
          <a:xfrm>
            <a:off x="6157415" y="3974381"/>
            <a:ext cx="2234526" cy="883717"/>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Ensembles</a:t>
            </a:r>
            <a:endParaRPr sz="952" b="1" spc="16" dirty="0">
              <a:uFill>
                <a:solidFill>
                  <a:srgbClr val="0000CC"/>
                </a:solidFill>
              </a:uFill>
              <a:latin typeface="Arial"/>
              <a:cs typeface="Arial"/>
            </a:endParaRPr>
          </a:p>
          <a:p>
            <a:pPr>
              <a:spcBef>
                <a:spcPts val="48"/>
              </a:spcBef>
            </a:pPr>
            <a:endParaRPr sz="952" dirty="0">
              <a:latin typeface="Arial"/>
              <a:cs typeface="Arial"/>
            </a:endParaRPr>
          </a:p>
          <a:p>
            <a:pPr marL="20136" marR="314114">
              <a:lnSpc>
                <a:spcPts val="1126"/>
              </a:lnSpc>
            </a:pPr>
            <a:r>
              <a:rPr lang="en-US" sz="952" spc="16" dirty="0">
                <a:latin typeface="Arial MT"/>
                <a:cs typeface="Arial MT"/>
              </a:rPr>
              <a:t>Ensemble methods are machine learning techniques that combines several models in order to produce optimal models</a:t>
            </a:r>
            <a:endParaRPr sz="952" dirty="0">
              <a:latin typeface="Arial MT"/>
              <a:cs typeface="Arial MT"/>
            </a:endParaRPr>
          </a:p>
        </p:txBody>
      </p:sp>
      <p:pic>
        <p:nvPicPr>
          <p:cNvPr id="21" name="Picture 20" descr="A picture containing calendar&#10;&#10;Description automatically generated">
            <a:extLst>
              <a:ext uri="{FF2B5EF4-FFF2-40B4-BE49-F238E27FC236}">
                <a16:creationId xmlns:a16="http://schemas.microsoft.com/office/drawing/2014/main" id="{C19FD382-0831-0F1C-61EA-958408C2E553}"/>
              </a:ext>
            </a:extLst>
          </p:cNvPr>
          <p:cNvPicPr>
            <a:picLocks noChangeAspect="1"/>
          </p:cNvPicPr>
          <p:nvPr/>
        </p:nvPicPr>
        <p:blipFill>
          <a:blip r:embed="rId4"/>
          <a:stretch>
            <a:fillRect/>
          </a:stretch>
        </p:blipFill>
        <p:spPr>
          <a:xfrm>
            <a:off x="8102892" y="3820728"/>
            <a:ext cx="2508476" cy="1839549"/>
          </a:xfrm>
          <a:prstGeom prst="rect">
            <a:avLst/>
          </a:prstGeom>
        </p:spPr>
      </p:pic>
      <p:sp>
        <p:nvSpPr>
          <p:cNvPr id="26" name="object 4">
            <a:extLst>
              <a:ext uri="{FF2B5EF4-FFF2-40B4-BE49-F238E27FC236}">
                <a16:creationId xmlns:a16="http://schemas.microsoft.com/office/drawing/2014/main" id="{B1AC5166-B3E4-7B15-35C6-54C1600021E8}"/>
              </a:ext>
            </a:extLst>
          </p:cNvPr>
          <p:cNvSpPr txBox="1"/>
          <p:nvPr/>
        </p:nvSpPr>
        <p:spPr>
          <a:xfrm>
            <a:off x="6231603" y="1915379"/>
            <a:ext cx="1522717" cy="1467979"/>
          </a:xfrm>
          <a:prstGeom prst="rect">
            <a:avLst/>
          </a:prstGeom>
        </p:spPr>
        <p:txBody>
          <a:bodyPr vert="horz" wrap="square" lIns="0" tIns="26175" rIns="0" bIns="0" rtlCol="0">
            <a:spAutoFit/>
          </a:bodyPr>
          <a:lstStyle/>
          <a:p>
            <a:pPr marL="409757">
              <a:spcBef>
                <a:spcPts val="206"/>
              </a:spcBef>
            </a:pPr>
            <a:r>
              <a:rPr lang="en-US" sz="952" b="1" spc="16" dirty="0">
                <a:uFill>
                  <a:solidFill>
                    <a:srgbClr val="0000CC"/>
                  </a:solidFill>
                </a:uFill>
                <a:latin typeface="Arial"/>
                <a:cs typeface="Arial"/>
              </a:rPr>
              <a:t>SVM</a:t>
            </a:r>
            <a:endParaRPr sz="952" dirty="0">
              <a:latin typeface="Arial"/>
              <a:cs typeface="Arial"/>
            </a:endParaRPr>
          </a:p>
          <a:p>
            <a:pPr>
              <a:spcBef>
                <a:spcPts val="24"/>
              </a:spcBef>
            </a:pPr>
            <a:endParaRPr sz="952" dirty="0">
              <a:latin typeface="Arial"/>
              <a:cs typeface="Arial"/>
            </a:endParaRPr>
          </a:p>
          <a:p>
            <a:pPr marL="20136" marR="8053">
              <a:lnSpc>
                <a:spcPct val="98000"/>
              </a:lnSpc>
            </a:pPr>
            <a:r>
              <a:rPr lang="en-US" sz="952" spc="16" dirty="0">
                <a:latin typeface="Arial MT"/>
                <a:cs typeface="Arial MT"/>
              </a:rPr>
              <a:t>Support Vector Machine (SVM) models have the ability to perform a non-linear regression / classification by mapping their inputs into high-dimensional feature spaces</a:t>
            </a:r>
            <a:endParaRPr sz="952" dirty="0">
              <a:latin typeface="Arial MT"/>
              <a:cs typeface="Arial MT"/>
            </a:endParaRPr>
          </a:p>
        </p:txBody>
      </p:sp>
      <p:pic>
        <p:nvPicPr>
          <p:cNvPr id="30" name="Picture 29">
            <a:extLst>
              <a:ext uri="{FF2B5EF4-FFF2-40B4-BE49-F238E27FC236}">
                <a16:creationId xmlns:a16="http://schemas.microsoft.com/office/drawing/2014/main" id="{EFCE4DCB-2571-5104-038B-BA114D07ECE4}"/>
              </a:ext>
            </a:extLst>
          </p:cNvPr>
          <p:cNvPicPr>
            <a:picLocks noChangeAspect="1"/>
          </p:cNvPicPr>
          <p:nvPr/>
        </p:nvPicPr>
        <p:blipFill>
          <a:blip r:embed="rId5"/>
          <a:stretch>
            <a:fillRect/>
          </a:stretch>
        </p:blipFill>
        <p:spPr>
          <a:xfrm>
            <a:off x="7754319" y="1730798"/>
            <a:ext cx="2773320" cy="1559231"/>
          </a:xfrm>
          <a:prstGeom prst="rect">
            <a:avLst/>
          </a:prstGeom>
        </p:spPr>
      </p:pic>
    </p:spTree>
    <p:extLst>
      <p:ext uri="{BB962C8B-B14F-4D97-AF65-F5344CB8AC3E}">
        <p14:creationId xmlns:p14="http://schemas.microsoft.com/office/powerpoint/2010/main" val="469086743"/>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975" y="457734"/>
            <a:ext cx="7915401" cy="470646"/>
          </a:xfrm>
          <a:prstGeom prst="rect">
            <a:avLst/>
          </a:prstGeom>
        </p:spPr>
        <p:txBody>
          <a:bodyPr vert="horz" wrap="square" lIns="0" tIns="27182" rIns="0" bIns="0" rtlCol="0" anchor="ctr">
            <a:spAutoFit/>
          </a:bodyPr>
          <a:lstStyle/>
          <a:p>
            <a:pPr marL="20136">
              <a:spcBef>
                <a:spcPts val="214"/>
              </a:spcBef>
            </a:pPr>
            <a:r>
              <a:rPr lang="en-US" sz="3200" spc="-87" dirty="0"/>
              <a:t>A Typical </a:t>
            </a:r>
            <a:r>
              <a:rPr sz="3200" spc="-87" dirty="0"/>
              <a:t>Supervised</a:t>
            </a:r>
            <a:r>
              <a:rPr sz="3200" spc="222" dirty="0"/>
              <a:t> </a:t>
            </a:r>
            <a:r>
              <a:rPr sz="3200" spc="-71" dirty="0"/>
              <a:t>Learning</a:t>
            </a:r>
            <a:endParaRPr sz="3200" spc="-56" dirty="0"/>
          </a:p>
        </p:txBody>
      </p:sp>
      <p:grpSp>
        <p:nvGrpSpPr>
          <p:cNvPr id="3" name="object 3"/>
          <p:cNvGrpSpPr/>
          <p:nvPr/>
        </p:nvGrpSpPr>
        <p:grpSpPr>
          <a:xfrm>
            <a:off x="4516151" y="1600111"/>
            <a:ext cx="2214500" cy="1617320"/>
            <a:chOff x="792861" y="586765"/>
            <a:chExt cx="1396365" cy="1019810"/>
          </a:xfrm>
        </p:grpSpPr>
        <p:pic>
          <p:nvPicPr>
            <p:cNvPr id="4" name="object 4"/>
            <p:cNvPicPr/>
            <p:nvPr/>
          </p:nvPicPr>
          <p:blipFill>
            <a:blip r:embed="rId2" cstate="print"/>
            <a:stretch>
              <a:fillRect/>
            </a:stretch>
          </p:blipFill>
          <p:spPr>
            <a:xfrm>
              <a:off x="1764030" y="586765"/>
              <a:ext cx="425195" cy="325755"/>
            </a:xfrm>
            <a:prstGeom prst="rect">
              <a:avLst/>
            </a:prstGeom>
          </p:spPr>
        </p:pic>
        <p:pic>
          <p:nvPicPr>
            <p:cNvPr id="5" name="object 5"/>
            <p:cNvPicPr/>
            <p:nvPr/>
          </p:nvPicPr>
          <p:blipFill>
            <a:blip r:embed="rId3" cstate="print"/>
            <a:stretch>
              <a:fillRect/>
            </a:stretch>
          </p:blipFill>
          <p:spPr>
            <a:xfrm>
              <a:off x="1535430" y="712876"/>
              <a:ext cx="454913" cy="342519"/>
            </a:xfrm>
            <a:prstGeom prst="rect">
              <a:avLst/>
            </a:prstGeom>
          </p:spPr>
        </p:pic>
        <p:pic>
          <p:nvPicPr>
            <p:cNvPr id="6" name="object 6"/>
            <p:cNvPicPr/>
            <p:nvPr/>
          </p:nvPicPr>
          <p:blipFill>
            <a:blip r:embed="rId4" cstate="print"/>
            <a:stretch>
              <a:fillRect/>
            </a:stretch>
          </p:blipFill>
          <p:spPr>
            <a:xfrm>
              <a:off x="1342262" y="822604"/>
              <a:ext cx="423290" cy="340994"/>
            </a:xfrm>
            <a:prstGeom prst="rect">
              <a:avLst/>
            </a:prstGeom>
          </p:spPr>
        </p:pic>
        <p:pic>
          <p:nvPicPr>
            <p:cNvPr id="7" name="object 7"/>
            <p:cNvPicPr/>
            <p:nvPr/>
          </p:nvPicPr>
          <p:blipFill>
            <a:blip r:embed="rId5" cstate="print"/>
            <a:stretch>
              <a:fillRect/>
            </a:stretch>
          </p:blipFill>
          <p:spPr>
            <a:xfrm>
              <a:off x="1146810" y="1031773"/>
              <a:ext cx="427863" cy="347852"/>
            </a:xfrm>
            <a:prstGeom prst="rect">
              <a:avLst/>
            </a:prstGeom>
          </p:spPr>
        </p:pic>
        <p:pic>
          <p:nvPicPr>
            <p:cNvPr id="8" name="object 8"/>
            <p:cNvPicPr/>
            <p:nvPr/>
          </p:nvPicPr>
          <p:blipFill>
            <a:blip r:embed="rId6" cstate="print"/>
            <a:stretch>
              <a:fillRect/>
            </a:stretch>
          </p:blipFill>
          <p:spPr>
            <a:xfrm>
              <a:off x="969645" y="1152550"/>
              <a:ext cx="398144" cy="328041"/>
            </a:xfrm>
            <a:prstGeom prst="rect">
              <a:avLst/>
            </a:prstGeom>
          </p:spPr>
        </p:pic>
        <p:pic>
          <p:nvPicPr>
            <p:cNvPr id="9" name="object 9"/>
            <p:cNvPicPr/>
            <p:nvPr/>
          </p:nvPicPr>
          <p:blipFill>
            <a:blip r:embed="rId7" cstate="print"/>
            <a:stretch>
              <a:fillRect/>
            </a:stretch>
          </p:blipFill>
          <p:spPr>
            <a:xfrm>
              <a:off x="792861" y="1293139"/>
              <a:ext cx="382143" cy="313181"/>
            </a:xfrm>
            <a:prstGeom prst="rect">
              <a:avLst/>
            </a:prstGeom>
          </p:spPr>
        </p:pic>
      </p:grpSp>
      <p:sp>
        <p:nvSpPr>
          <p:cNvPr id="10" name="object 10"/>
          <p:cNvSpPr txBox="1"/>
          <p:nvPr/>
        </p:nvSpPr>
        <p:spPr>
          <a:xfrm>
            <a:off x="6746155" y="194734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11" name="object 11"/>
          <p:cNvSpPr txBox="1"/>
          <p:nvPr/>
        </p:nvSpPr>
        <p:spPr>
          <a:xfrm>
            <a:off x="6420476" y="2198097"/>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2" name="object 12"/>
          <p:cNvSpPr txBox="1"/>
          <p:nvPr/>
        </p:nvSpPr>
        <p:spPr>
          <a:xfrm>
            <a:off x="6060961" y="2392659"/>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13" name="object 13"/>
          <p:cNvSpPr txBox="1"/>
          <p:nvPr/>
        </p:nvSpPr>
        <p:spPr>
          <a:xfrm>
            <a:off x="5787245" y="2728610"/>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4" name="object 14"/>
          <p:cNvSpPr txBox="1"/>
          <p:nvPr/>
        </p:nvSpPr>
        <p:spPr>
          <a:xfrm>
            <a:off x="5430754" y="288933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15" name="object 15"/>
          <p:cNvSpPr txBox="1"/>
          <p:nvPr/>
        </p:nvSpPr>
        <p:spPr>
          <a:xfrm>
            <a:off x="5135890" y="3054291"/>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16" name="object 16"/>
          <p:cNvSpPr txBox="1"/>
          <p:nvPr/>
        </p:nvSpPr>
        <p:spPr>
          <a:xfrm>
            <a:off x="4326219" y="1640394"/>
            <a:ext cx="804630" cy="599941"/>
          </a:xfrm>
          <a:prstGeom prst="rect">
            <a:avLst/>
          </a:prstGeom>
        </p:spPr>
        <p:txBody>
          <a:bodyPr vert="horz" wrap="square" lIns="0" tIns="31211" rIns="0" bIns="0" rtlCol="0">
            <a:spAutoFit/>
          </a:bodyPr>
          <a:lstStyle/>
          <a:p>
            <a:pPr marL="20136" marR="8053" algn="just">
              <a:lnSpc>
                <a:spcPct val="96800"/>
              </a:lnSpc>
              <a:spcBef>
                <a:spcPts val="246"/>
              </a:spcBef>
            </a:pPr>
            <a:r>
              <a:rPr sz="1269" spc="24" dirty="0">
                <a:solidFill>
                  <a:srgbClr val="FF0000"/>
                </a:solidFill>
                <a:latin typeface="Arial MT"/>
                <a:cs typeface="Arial MT"/>
              </a:rPr>
              <a:t>Labe</a:t>
            </a:r>
            <a:r>
              <a:rPr sz="1269" dirty="0">
                <a:solidFill>
                  <a:srgbClr val="FF0000"/>
                </a:solidFill>
                <a:latin typeface="Arial MT"/>
                <a:cs typeface="Arial MT"/>
              </a:rPr>
              <a:t>l</a:t>
            </a:r>
            <a:r>
              <a:rPr sz="1269" spc="16" dirty="0">
                <a:solidFill>
                  <a:srgbClr val="FF0000"/>
                </a:solidFill>
                <a:latin typeface="Arial MT"/>
                <a:cs typeface="Arial MT"/>
              </a:rPr>
              <a:t>ed  </a:t>
            </a:r>
            <a:r>
              <a:rPr sz="1269" spc="-24" dirty="0">
                <a:solidFill>
                  <a:srgbClr val="FF0000"/>
                </a:solidFill>
                <a:latin typeface="Arial MT"/>
                <a:cs typeface="Arial MT"/>
              </a:rPr>
              <a:t>T</a:t>
            </a:r>
            <a:r>
              <a:rPr sz="1269" spc="16" dirty="0">
                <a:solidFill>
                  <a:srgbClr val="FF0000"/>
                </a:solidFill>
                <a:latin typeface="Arial MT"/>
                <a:cs typeface="Arial MT"/>
              </a:rPr>
              <a:t>ra</a:t>
            </a:r>
            <a:r>
              <a:rPr sz="1269" dirty="0">
                <a:solidFill>
                  <a:srgbClr val="FF0000"/>
                </a:solidFill>
                <a:latin typeface="Arial MT"/>
                <a:cs typeface="Arial MT"/>
              </a:rPr>
              <a:t>i</a:t>
            </a:r>
            <a:r>
              <a:rPr sz="1269" spc="24" dirty="0">
                <a:solidFill>
                  <a:srgbClr val="FF0000"/>
                </a:solidFill>
                <a:latin typeface="Arial MT"/>
                <a:cs typeface="Arial MT"/>
              </a:rPr>
              <a:t>n</a:t>
            </a:r>
            <a:r>
              <a:rPr sz="1269" dirty="0">
                <a:solidFill>
                  <a:srgbClr val="FF0000"/>
                </a:solidFill>
                <a:latin typeface="Arial MT"/>
                <a:cs typeface="Arial MT"/>
              </a:rPr>
              <a:t>i</a:t>
            </a:r>
            <a:r>
              <a:rPr sz="1269" spc="16" dirty="0">
                <a:solidFill>
                  <a:srgbClr val="FF0000"/>
                </a:solidFill>
                <a:latin typeface="Arial MT"/>
                <a:cs typeface="Arial MT"/>
              </a:rPr>
              <a:t>ng  Data</a:t>
            </a:r>
            <a:endParaRPr sz="1269">
              <a:solidFill>
                <a:srgbClr val="FF0000"/>
              </a:solidFill>
              <a:latin typeface="Arial MT"/>
              <a:cs typeface="Arial MT"/>
            </a:endParaRPr>
          </a:p>
        </p:txBody>
      </p:sp>
      <p:grpSp>
        <p:nvGrpSpPr>
          <p:cNvPr id="17" name="object 17"/>
          <p:cNvGrpSpPr/>
          <p:nvPr/>
        </p:nvGrpSpPr>
        <p:grpSpPr>
          <a:xfrm>
            <a:off x="7082916" y="1693166"/>
            <a:ext cx="720040" cy="1678750"/>
            <a:chOff x="2411349" y="645439"/>
            <a:chExt cx="454025" cy="1058545"/>
          </a:xfrm>
        </p:grpSpPr>
        <p:sp>
          <p:nvSpPr>
            <p:cNvPr id="18" name="object 18"/>
            <p:cNvSpPr/>
            <p:nvPr/>
          </p:nvSpPr>
          <p:spPr>
            <a:xfrm>
              <a:off x="2822067" y="645439"/>
              <a:ext cx="43180" cy="378460"/>
            </a:xfrm>
            <a:custGeom>
              <a:avLst/>
              <a:gdLst/>
              <a:ahLst/>
              <a:cxnLst/>
              <a:rect l="l" t="t" r="r" b="b"/>
              <a:pathLst>
                <a:path w="43180" h="378459">
                  <a:moveTo>
                    <a:pt x="43053" y="0"/>
                  </a:moveTo>
                  <a:lnTo>
                    <a:pt x="0" y="0"/>
                  </a:lnTo>
                  <a:lnTo>
                    <a:pt x="0" y="377952"/>
                  </a:lnTo>
                  <a:lnTo>
                    <a:pt x="21336" y="377952"/>
                  </a:lnTo>
                  <a:lnTo>
                    <a:pt x="43053" y="377952"/>
                  </a:lnTo>
                  <a:lnTo>
                    <a:pt x="43053" y="0"/>
                  </a:lnTo>
                  <a:close/>
                </a:path>
              </a:pathLst>
            </a:custGeom>
            <a:solidFill>
              <a:srgbClr val="FF6600"/>
            </a:solidFill>
          </p:spPr>
          <p:txBody>
            <a:bodyPr wrap="square" lIns="0" tIns="0" rIns="0" bIns="0" rtlCol="0"/>
            <a:lstStyle/>
            <a:p>
              <a:endParaRPr sz="2855"/>
            </a:p>
          </p:txBody>
        </p:sp>
        <p:sp>
          <p:nvSpPr>
            <p:cNvPr id="19" name="object 19"/>
            <p:cNvSpPr/>
            <p:nvPr/>
          </p:nvSpPr>
          <p:spPr>
            <a:xfrm>
              <a:off x="2822067" y="645439"/>
              <a:ext cx="43180" cy="378460"/>
            </a:xfrm>
            <a:custGeom>
              <a:avLst/>
              <a:gdLst/>
              <a:ahLst/>
              <a:cxnLst/>
              <a:rect l="l" t="t" r="r" b="b"/>
              <a:pathLst>
                <a:path w="43180" h="378459">
                  <a:moveTo>
                    <a:pt x="21336" y="377952"/>
                  </a:moveTo>
                  <a:lnTo>
                    <a:pt x="0" y="377952"/>
                  </a:lnTo>
                  <a:lnTo>
                    <a:pt x="0" y="0"/>
                  </a:lnTo>
                  <a:lnTo>
                    <a:pt x="43053" y="0"/>
                  </a:lnTo>
                  <a:lnTo>
                    <a:pt x="43053" y="377952"/>
                  </a:lnTo>
                  <a:lnTo>
                    <a:pt x="21336" y="377952"/>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746248" y="828700"/>
              <a:ext cx="43815" cy="335280"/>
            </a:xfrm>
            <a:custGeom>
              <a:avLst/>
              <a:gdLst/>
              <a:ahLst/>
              <a:cxnLst/>
              <a:rect l="l" t="t" r="r" b="b"/>
              <a:pathLst>
                <a:path w="43814" h="335280">
                  <a:moveTo>
                    <a:pt x="43434" y="0"/>
                  </a:moveTo>
                  <a:lnTo>
                    <a:pt x="0" y="0"/>
                  </a:lnTo>
                  <a:lnTo>
                    <a:pt x="0" y="334899"/>
                  </a:lnTo>
                  <a:lnTo>
                    <a:pt x="21717" y="334899"/>
                  </a:lnTo>
                  <a:lnTo>
                    <a:pt x="43434" y="334899"/>
                  </a:lnTo>
                  <a:lnTo>
                    <a:pt x="43434" y="0"/>
                  </a:lnTo>
                  <a:close/>
                </a:path>
              </a:pathLst>
            </a:custGeom>
            <a:solidFill>
              <a:srgbClr val="FFCC00"/>
            </a:solidFill>
          </p:spPr>
          <p:txBody>
            <a:bodyPr wrap="square" lIns="0" tIns="0" rIns="0" bIns="0" rtlCol="0"/>
            <a:lstStyle/>
            <a:p>
              <a:endParaRPr sz="2855"/>
            </a:p>
          </p:txBody>
        </p:sp>
        <p:sp>
          <p:nvSpPr>
            <p:cNvPr id="21" name="object 21"/>
            <p:cNvSpPr/>
            <p:nvPr/>
          </p:nvSpPr>
          <p:spPr>
            <a:xfrm>
              <a:off x="2746248" y="828700"/>
              <a:ext cx="43815" cy="335280"/>
            </a:xfrm>
            <a:custGeom>
              <a:avLst/>
              <a:gdLst/>
              <a:ahLst/>
              <a:cxnLst/>
              <a:rect l="l" t="t" r="r" b="b"/>
              <a:pathLst>
                <a:path w="43814" h="335280">
                  <a:moveTo>
                    <a:pt x="21717" y="334899"/>
                  </a:moveTo>
                  <a:lnTo>
                    <a:pt x="0" y="334899"/>
                  </a:lnTo>
                  <a:lnTo>
                    <a:pt x="0" y="0"/>
                  </a:lnTo>
                  <a:lnTo>
                    <a:pt x="43434" y="0"/>
                  </a:lnTo>
                  <a:lnTo>
                    <a:pt x="43434" y="334899"/>
                  </a:lnTo>
                  <a:lnTo>
                    <a:pt x="21717" y="334899"/>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659761" y="1001674"/>
              <a:ext cx="43815" cy="313690"/>
            </a:xfrm>
            <a:custGeom>
              <a:avLst/>
              <a:gdLst/>
              <a:ahLst/>
              <a:cxnLst/>
              <a:rect l="l" t="t" r="r" b="b"/>
              <a:pathLst>
                <a:path w="43814" h="313690">
                  <a:moveTo>
                    <a:pt x="43434" y="0"/>
                  </a:moveTo>
                  <a:lnTo>
                    <a:pt x="0" y="0"/>
                  </a:lnTo>
                  <a:lnTo>
                    <a:pt x="0" y="313182"/>
                  </a:lnTo>
                  <a:lnTo>
                    <a:pt x="21717" y="313182"/>
                  </a:lnTo>
                  <a:lnTo>
                    <a:pt x="43434" y="313182"/>
                  </a:lnTo>
                  <a:lnTo>
                    <a:pt x="43434" y="0"/>
                  </a:lnTo>
                  <a:close/>
                </a:path>
              </a:pathLst>
            </a:custGeom>
            <a:solidFill>
              <a:srgbClr val="FFC399"/>
            </a:solidFill>
          </p:spPr>
          <p:txBody>
            <a:bodyPr wrap="square" lIns="0" tIns="0" rIns="0" bIns="0" rtlCol="0"/>
            <a:lstStyle/>
            <a:p>
              <a:endParaRPr sz="2855"/>
            </a:p>
          </p:txBody>
        </p:sp>
        <p:sp>
          <p:nvSpPr>
            <p:cNvPr id="23" name="object 23"/>
            <p:cNvSpPr/>
            <p:nvPr/>
          </p:nvSpPr>
          <p:spPr>
            <a:xfrm>
              <a:off x="2659761" y="1001674"/>
              <a:ext cx="43815" cy="313690"/>
            </a:xfrm>
            <a:custGeom>
              <a:avLst/>
              <a:gdLst/>
              <a:ahLst/>
              <a:cxnLst/>
              <a:rect l="l" t="t" r="r" b="b"/>
              <a:pathLst>
                <a:path w="43814" h="313690">
                  <a:moveTo>
                    <a:pt x="21717" y="313182"/>
                  </a:moveTo>
                  <a:lnTo>
                    <a:pt x="0" y="313182"/>
                  </a:lnTo>
                  <a:lnTo>
                    <a:pt x="0" y="0"/>
                  </a:lnTo>
                  <a:lnTo>
                    <a:pt x="43434" y="0"/>
                  </a:lnTo>
                  <a:lnTo>
                    <a:pt x="43434" y="313182"/>
                  </a:lnTo>
                  <a:lnTo>
                    <a:pt x="21717" y="313182"/>
                  </a:lnTo>
                  <a:close/>
                </a:path>
              </a:pathLst>
            </a:custGeom>
            <a:ln w="3175">
              <a:solidFill>
                <a:srgbClr val="3364A3"/>
              </a:solidFill>
            </a:ln>
          </p:spPr>
          <p:txBody>
            <a:bodyPr wrap="square" lIns="0" tIns="0" rIns="0" bIns="0" rtlCol="0"/>
            <a:lstStyle/>
            <a:p>
              <a:endParaRPr sz="2855"/>
            </a:p>
          </p:txBody>
        </p:sp>
        <p:sp>
          <p:nvSpPr>
            <p:cNvPr id="24" name="object 24"/>
            <p:cNvSpPr/>
            <p:nvPr/>
          </p:nvSpPr>
          <p:spPr>
            <a:xfrm>
              <a:off x="2573655" y="1120546"/>
              <a:ext cx="43180" cy="323850"/>
            </a:xfrm>
            <a:custGeom>
              <a:avLst/>
              <a:gdLst/>
              <a:ahLst/>
              <a:cxnLst/>
              <a:rect l="l" t="t" r="r" b="b"/>
              <a:pathLst>
                <a:path w="43180" h="323850">
                  <a:moveTo>
                    <a:pt x="43053" y="0"/>
                  </a:moveTo>
                  <a:lnTo>
                    <a:pt x="0" y="0"/>
                  </a:lnTo>
                  <a:lnTo>
                    <a:pt x="0" y="323850"/>
                  </a:lnTo>
                  <a:lnTo>
                    <a:pt x="21336" y="323850"/>
                  </a:lnTo>
                  <a:lnTo>
                    <a:pt x="43053" y="323850"/>
                  </a:lnTo>
                  <a:lnTo>
                    <a:pt x="43053" y="0"/>
                  </a:lnTo>
                  <a:close/>
                </a:path>
              </a:pathLst>
            </a:custGeom>
            <a:solidFill>
              <a:srgbClr val="009933"/>
            </a:solidFill>
          </p:spPr>
          <p:txBody>
            <a:bodyPr wrap="square" lIns="0" tIns="0" rIns="0" bIns="0" rtlCol="0"/>
            <a:lstStyle/>
            <a:p>
              <a:endParaRPr sz="2855"/>
            </a:p>
          </p:txBody>
        </p:sp>
        <p:sp>
          <p:nvSpPr>
            <p:cNvPr id="25" name="object 25"/>
            <p:cNvSpPr/>
            <p:nvPr/>
          </p:nvSpPr>
          <p:spPr>
            <a:xfrm>
              <a:off x="2573655" y="1120546"/>
              <a:ext cx="43180" cy="323850"/>
            </a:xfrm>
            <a:custGeom>
              <a:avLst/>
              <a:gdLst/>
              <a:ahLst/>
              <a:cxnLst/>
              <a:rect l="l" t="t" r="r" b="b"/>
              <a:pathLst>
                <a:path w="43180" h="323850">
                  <a:moveTo>
                    <a:pt x="21336" y="323850"/>
                  </a:moveTo>
                  <a:lnTo>
                    <a:pt x="0" y="323850"/>
                  </a:lnTo>
                  <a:lnTo>
                    <a:pt x="0" y="0"/>
                  </a:lnTo>
                  <a:lnTo>
                    <a:pt x="43053" y="0"/>
                  </a:lnTo>
                  <a:lnTo>
                    <a:pt x="43053" y="323850"/>
                  </a:lnTo>
                  <a:lnTo>
                    <a:pt x="21336" y="323850"/>
                  </a:lnTo>
                  <a:close/>
                </a:path>
              </a:pathLst>
            </a:custGeom>
            <a:ln w="3175">
              <a:solidFill>
                <a:srgbClr val="3364A3"/>
              </a:solidFill>
            </a:ln>
          </p:spPr>
          <p:txBody>
            <a:bodyPr wrap="square" lIns="0" tIns="0" rIns="0" bIns="0" rtlCol="0"/>
            <a:lstStyle/>
            <a:p>
              <a:endParaRPr sz="2855"/>
            </a:p>
          </p:txBody>
        </p:sp>
        <p:sp>
          <p:nvSpPr>
            <p:cNvPr id="26" name="object 26"/>
            <p:cNvSpPr/>
            <p:nvPr/>
          </p:nvSpPr>
          <p:spPr>
            <a:xfrm>
              <a:off x="2497836" y="1304188"/>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27" name="object 27"/>
            <p:cNvSpPr/>
            <p:nvPr/>
          </p:nvSpPr>
          <p:spPr>
            <a:xfrm>
              <a:off x="2497836" y="1304188"/>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8" name="object 28"/>
            <p:cNvSpPr/>
            <p:nvPr/>
          </p:nvSpPr>
          <p:spPr>
            <a:xfrm>
              <a:off x="2411349" y="1476781"/>
              <a:ext cx="43815" cy="226695"/>
            </a:xfrm>
            <a:custGeom>
              <a:avLst/>
              <a:gdLst/>
              <a:ahLst/>
              <a:cxnLst/>
              <a:rect l="l" t="t" r="r" b="b"/>
              <a:pathLst>
                <a:path w="43814" h="226694">
                  <a:moveTo>
                    <a:pt x="43434" y="0"/>
                  </a:moveTo>
                  <a:lnTo>
                    <a:pt x="0" y="0"/>
                  </a:lnTo>
                  <a:lnTo>
                    <a:pt x="0" y="226695"/>
                  </a:lnTo>
                  <a:lnTo>
                    <a:pt x="21717" y="226695"/>
                  </a:lnTo>
                  <a:lnTo>
                    <a:pt x="43434" y="226695"/>
                  </a:lnTo>
                  <a:lnTo>
                    <a:pt x="43434" y="0"/>
                  </a:lnTo>
                  <a:close/>
                </a:path>
              </a:pathLst>
            </a:custGeom>
            <a:solidFill>
              <a:srgbClr val="99FF33"/>
            </a:solidFill>
          </p:spPr>
          <p:txBody>
            <a:bodyPr wrap="square" lIns="0" tIns="0" rIns="0" bIns="0" rtlCol="0"/>
            <a:lstStyle/>
            <a:p>
              <a:endParaRPr sz="2855"/>
            </a:p>
          </p:txBody>
        </p:sp>
        <p:sp>
          <p:nvSpPr>
            <p:cNvPr id="29" name="object 29"/>
            <p:cNvSpPr/>
            <p:nvPr/>
          </p:nvSpPr>
          <p:spPr>
            <a:xfrm>
              <a:off x="2411349" y="1476781"/>
              <a:ext cx="43815" cy="226695"/>
            </a:xfrm>
            <a:custGeom>
              <a:avLst/>
              <a:gdLst/>
              <a:ahLst/>
              <a:cxnLst/>
              <a:rect l="l" t="t" r="r" b="b"/>
              <a:pathLst>
                <a:path w="43814" h="226694">
                  <a:moveTo>
                    <a:pt x="21717" y="226695"/>
                  </a:moveTo>
                  <a:lnTo>
                    <a:pt x="0" y="226695"/>
                  </a:lnTo>
                  <a:lnTo>
                    <a:pt x="0" y="0"/>
                  </a:lnTo>
                  <a:lnTo>
                    <a:pt x="43434" y="0"/>
                  </a:lnTo>
                  <a:lnTo>
                    <a:pt x="43434" y="226695"/>
                  </a:lnTo>
                  <a:lnTo>
                    <a:pt x="21717" y="226695"/>
                  </a:lnTo>
                  <a:close/>
                </a:path>
              </a:pathLst>
            </a:custGeom>
            <a:ln w="3175">
              <a:solidFill>
                <a:srgbClr val="3364A3"/>
              </a:solidFill>
            </a:ln>
          </p:spPr>
          <p:txBody>
            <a:bodyPr wrap="square" lIns="0" tIns="0" rIns="0" bIns="0" rtlCol="0"/>
            <a:lstStyle/>
            <a:p>
              <a:endParaRPr sz="2855"/>
            </a:p>
          </p:txBody>
        </p:sp>
      </p:grpSp>
      <p:sp>
        <p:nvSpPr>
          <p:cNvPr id="30" name="object 30"/>
          <p:cNvSpPr txBox="1"/>
          <p:nvPr/>
        </p:nvSpPr>
        <p:spPr>
          <a:xfrm>
            <a:off x="7419268" y="2831329"/>
            <a:ext cx="257804"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a:t>
            </a:r>
            <a:r>
              <a:rPr sz="793" spc="16" dirty="0">
                <a:latin typeface="Arial MT"/>
                <a:cs typeface="Arial MT"/>
              </a:rPr>
              <a:t>t”</a:t>
            </a:r>
            <a:endParaRPr sz="793">
              <a:latin typeface="Arial MT"/>
              <a:cs typeface="Arial MT"/>
            </a:endParaRPr>
          </a:p>
        </p:txBody>
      </p:sp>
      <p:sp>
        <p:nvSpPr>
          <p:cNvPr id="31" name="object 31"/>
          <p:cNvSpPr txBox="1"/>
          <p:nvPr/>
        </p:nvSpPr>
        <p:spPr>
          <a:xfrm>
            <a:off x="7294196" y="3043415"/>
            <a:ext cx="258811" cy="150485"/>
          </a:xfrm>
          <a:prstGeom prst="rect">
            <a:avLst/>
          </a:prstGeom>
        </p:spPr>
        <p:txBody>
          <a:bodyPr vert="horz" wrap="square" lIns="0" tIns="28189" rIns="0" bIns="0" rtlCol="0">
            <a:spAutoFit/>
          </a:bodyPr>
          <a:lstStyle/>
          <a:p>
            <a:pPr marL="20136">
              <a:spcBef>
                <a:spcPts val="222"/>
              </a:spcBef>
            </a:pPr>
            <a:r>
              <a:rPr sz="793" spc="24" dirty="0">
                <a:latin typeface="Arial MT"/>
                <a:cs typeface="Arial MT"/>
              </a:rPr>
              <a:t>“cat”</a:t>
            </a:r>
            <a:endParaRPr sz="793">
              <a:latin typeface="Arial MT"/>
              <a:cs typeface="Arial MT"/>
            </a:endParaRPr>
          </a:p>
        </p:txBody>
      </p:sp>
      <p:sp>
        <p:nvSpPr>
          <p:cNvPr id="32" name="object 32"/>
          <p:cNvSpPr txBox="1"/>
          <p:nvPr/>
        </p:nvSpPr>
        <p:spPr>
          <a:xfrm>
            <a:off x="7550990" y="2608974"/>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a:t>
            </a:r>
            <a:r>
              <a:rPr sz="793" spc="24" dirty="0">
                <a:latin typeface="Arial MT"/>
                <a:cs typeface="Arial MT"/>
              </a:rPr>
              <a:t>dog</a:t>
            </a:r>
            <a:r>
              <a:rPr sz="793" spc="16" dirty="0">
                <a:latin typeface="Arial MT"/>
                <a:cs typeface="Arial MT"/>
              </a:rPr>
              <a:t>”</a:t>
            </a:r>
            <a:endParaRPr sz="793">
              <a:latin typeface="Arial MT"/>
              <a:cs typeface="Arial MT"/>
            </a:endParaRPr>
          </a:p>
        </p:txBody>
      </p:sp>
      <p:sp>
        <p:nvSpPr>
          <p:cNvPr id="33" name="object 33"/>
          <p:cNvSpPr txBox="1"/>
          <p:nvPr/>
        </p:nvSpPr>
        <p:spPr>
          <a:xfrm>
            <a:off x="7688148" y="2358822"/>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sp>
        <p:nvSpPr>
          <p:cNvPr id="34" name="object 34"/>
          <p:cNvSpPr txBox="1"/>
          <p:nvPr/>
        </p:nvSpPr>
        <p:spPr>
          <a:xfrm>
            <a:off x="7794493" y="2152781"/>
            <a:ext cx="294058" cy="150485"/>
          </a:xfrm>
          <a:prstGeom prst="rect">
            <a:avLst/>
          </a:prstGeom>
        </p:spPr>
        <p:txBody>
          <a:bodyPr vert="horz" wrap="square" lIns="0" tIns="28189" rIns="0" bIns="0" rtlCol="0">
            <a:spAutoFit/>
          </a:bodyPr>
          <a:lstStyle/>
          <a:p>
            <a:pPr marL="20136">
              <a:spcBef>
                <a:spcPts val="222"/>
              </a:spcBef>
            </a:pPr>
            <a:r>
              <a:rPr sz="793" spc="16" dirty="0">
                <a:latin typeface="Arial MT"/>
                <a:cs typeface="Arial MT"/>
              </a:rPr>
              <a:t>“dog”</a:t>
            </a:r>
            <a:endParaRPr sz="793">
              <a:latin typeface="Arial MT"/>
              <a:cs typeface="Arial MT"/>
            </a:endParaRPr>
          </a:p>
        </p:txBody>
      </p:sp>
      <p:grpSp>
        <p:nvGrpSpPr>
          <p:cNvPr id="35" name="object 35"/>
          <p:cNvGrpSpPr/>
          <p:nvPr/>
        </p:nvGrpSpPr>
        <p:grpSpPr>
          <a:xfrm>
            <a:off x="6501043" y="2463557"/>
            <a:ext cx="720040" cy="172205"/>
            <a:chOff x="2044446" y="1131214"/>
            <a:chExt cx="454025" cy="108585"/>
          </a:xfrm>
        </p:grpSpPr>
        <p:sp>
          <p:nvSpPr>
            <p:cNvPr id="36" name="object 36"/>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37" name="object 37"/>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38" name="object 38"/>
          <p:cNvSpPr txBox="1"/>
          <p:nvPr/>
        </p:nvSpPr>
        <p:spPr>
          <a:xfrm>
            <a:off x="6489563" y="2601120"/>
            <a:ext cx="573813" cy="150485"/>
          </a:xfrm>
          <a:prstGeom prst="rect">
            <a:avLst/>
          </a:prstGeom>
        </p:spPr>
        <p:txBody>
          <a:bodyPr vert="horz" wrap="square" lIns="0" tIns="28189" rIns="0" bIns="0" rtlCol="0">
            <a:spAutoFit/>
          </a:bodyPr>
          <a:lstStyle/>
          <a:p>
            <a:pPr marL="20136" marR="8053" indent="29196">
              <a:spcBef>
                <a:spcPts val="222"/>
              </a:spcBef>
            </a:pPr>
            <a:r>
              <a:rPr sz="793" spc="16" dirty="0">
                <a:latin typeface="Arial MT"/>
                <a:cs typeface="Arial MT"/>
              </a:rPr>
              <a:t>“Feature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39" name="object 39"/>
          <p:cNvGrpSpPr/>
          <p:nvPr/>
        </p:nvGrpSpPr>
        <p:grpSpPr>
          <a:xfrm>
            <a:off x="6501043" y="2463557"/>
            <a:ext cx="720040" cy="172205"/>
            <a:chOff x="2044446" y="1131214"/>
            <a:chExt cx="454025" cy="108585"/>
          </a:xfrm>
        </p:grpSpPr>
        <p:sp>
          <p:nvSpPr>
            <p:cNvPr id="40" name="object 40"/>
            <p:cNvSpPr/>
            <p:nvPr/>
          </p:nvSpPr>
          <p:spPr>
            <a:xfrm>
              <a:off x="2044446" y="1131214"/>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41" name="object 41"/>
            <p:cNvSpPr/>
            <p:nvPr/>
          </p:nvSpPr>
          <p:spPr>
            <a:xfrm>
              <a:off x="2044446" y="1131214"/>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grpSp>
        <p:nvGrpSpPr>
          <p:cNvPr id="47" name="object 47"/>
          <p:cNvGrpSpPr/>
          <p:nvPr/>
        </p:nvGrpSpPr>
        <p:grpSpPr>
          <a:xfrm>
            <a:off x="6968106" y="3336392"/>
            <a:ext cx="1302114" cy="2098689"/>
            <a:chOff x="3432810" y="1564030"/>
            <a:chExt cx="821055" cy="1323340"/>
          </a:xfrm>
        </p:grpSpPr>
        <p:sp>
          <p:nvSpPr>
            <p:cNvPr id="48" name="object 48"/>
            <p:cNvSpPr/>
            <p:nvPr/>
          </p:nvSpPr>
          <p:spPr>
            <a:xfrm>
              <a:off x="3746754" y="1564030"/>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
          <p:nvSpPr>
            <p:cNvPr id="49" name="object 49"/>
            <p:cNvSpPr/>
            <p:nvPr/>
          </p:nvSpPr>
          <p:spPr>
            <a:xfrm>
              <a:off x="3744849" y="1564030"/>
              <a:ext cx="211454" cy="508634"/>
            </a:xfrm>
            <a:custGeom>
              <a:avLst/>
              <a:gdLst/>
              <a:ahLst/>
              <a:cxnLst/>
              <a:rect l="l" t="t" r="r" b="b"/>
              <a:pathLst>
                <a:path w="211454" h="508635">
                  <a:moveTo>
                    <a:pt x="160401" y="1524"/>
                  </a:moveTo>
                  <a:lnTo>
                    <a:pt x="154305" y="382143"/>
                  </a:lnTo>
                  <a:lnTo>
                    <a:pt x="204978" y="382905"/>
                  </a:lnTo>
                  <a:lnTo>
                    <a:pt x="101346" y="508254"/>
                  </a:lnTo>
                  <a:lnTo>
                    <a:pt x="1905" y="379476"/>
                  </a:lnTo>
                  <a:lnTo>
                    <a:pt x="52578" y="380238"/>
                  </a:lnTo>
                  <a:lnTo>
                    <a:pt x="59055" y="0"/>
                  </a:lnTo>
                  <a:lnTo>
                    <a:pt x="160401" y="1524"/>
                  </a:lnTo>
                  <a:close/>
                </a:path>
                <a:path w="211454" h="508635">
                  <a:moveTo>
                    <a:pt x="211074" y="2667"/>
                  </a:moveTo>
                  <a:lnTo>
                    <a:pt x="211074" y="2667"/>
                  </a:lnTo>
                </a:path>
                <a:path w="211454" h="508635">
                  <a:moveTo>
                    <a:pt x="0" y="506349"/>
                  </a:moveTo>
                  <a:lnTo>
                    <a:pt x="0" y="506349"/>
                  </a:lnTo>
                </a:path>
              </a:pathLst>
            </a:custGeom>
            <a:ln w="3175">
              <a:solidFill>
                <a:srgbClr val="3364A3"/>
              </a:solidFill>
            </a:ln>
          </p:spPr>
          <p:txBody>
            <a:bodyPr wrap="square" lIns="0" tIns="0" rIns="0" bIns="0" rtlCol="0"/>
            <a:lstStyle/>
            <a:p>
              <a:endParaRPr sz="2855"/>
            </a:p>
          </p:txBody>
        </p:sp>
        <p:sp>
          <p:nvSpPr>
            <p:cNvPr id="50" name="object 50"/>
            <p:cNvSpPr/>
            <p:nvPr/>
          </p:nvSpPr>
          <p:spPr>
            <a:xfrm>
              <a:off x="3432810" y="2098573"/>
              <a:ext cx="821055" cy="788670"/>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51" name="object 51"/>
            <p:cNvSpPr/>
            <p:nvPr/>
          </p:nvSpPr>
          <p:spPr>
            <a:xfrm>
              <a:off x="3432810" y="2098573"/>
              <a:ext cx="821055" cy="788670"/>
            </a:xfrm>
            <a:custGeom>
              <a:avLst/>
              <a:gdLst/>
              <a:ahLst/>
              <a:cxnLst/>
              <a:rect l="l" t="t" r="r" b="b"/>
              <a:pathLst>
                <a:path w="821054" h="788669">
                  <a:moveTo>
                    <a:pt x="0" y="394335"/>
                  </a:moveTo>
                  <a:lnTo>
                    <a:pt x="410337" y="0"/>
                  </a:lnTo>
                  <a:lnTo>
                    <a:pt x="821055" y="394335"/>
                  </a:lnTo>
                  <a:lnTo>
                    <a:pt x="410337" y="788289"/>
                  </a:lnTo>
                  <a:lnTo>
                    <a:pt x="0" y="394335"/>
                  </a:lnTo>
                  <a:close/>
                </a:path>
                <a:path w="821054" h="788669">
                  <a:moveTo>
                    <a:pt x="0" y="0"/>
                  </a:moveTo>
                  <a:lnTo>
                    <a:pt x="0" y="0"/>
                  </a:lnTo>
                </a:path>
                <a:path w="821054" h="788669">
                  <a:moveTo>
                    <a:pt x="821055" y="788670"/>
                  </a:moveTo>
                  <a:lnTo>
                    <a:pt x="821055" y="788670"/>
                  </a:lnTo>
                </a:path>
              </a:pathLst>
            </a:custGeom>
            <a:ln w="3175">
              <a:solidFill>
                <a:srgbClr val="3364A3"/>
              </a:solidFill>
            </a:ln>
          </p:spPr>
          <p:txBody>
            <a:bodyPr wrap="square" lIns="0" tIns="0" rIns="0" bIns="0" rtlCol="0"/>
            <a:lstStyle/>
            <a:p>
              <a:endParaRPr sz="2855"/>
            </a:p>
          </p:txBody>
        </p:sp>
      </p:grpSp>
      <p:sp>
        <p:nvSpPr>
          <p:cNvPr id="52" name="object 52"/>
          <p:cNvSpPr txBox="1"/>
          <p:nvPr/>
        </p:nvSpPr>
        <p:spPr>
          <a:xfrm>
            <a:off x="6995597" y="4612675"/>
            <a:ext cx="1248742" cy="410466"/>
          </a:xfrm>
          <a:prstGeom prst="rect">
            <a:avLst/>
          </a:prstGeom>
        </p:spPr>
        <p:txBody>
          <a:bodyPr vert="horz" wrap="square" lIns="0" tIns="31211" rIns="0" bIns="0" rtlCol="0">
            <a:spAutoFit/>
          </a:bodyPr>
          <a:lstStyle/>
          <a:p>
            <a:pPr marL="63428" marR="8053" indent="-44299" algn="ctr">
              <a:lnSpc>
                <a:spcPct val="96800"/>
              </a:lnSpc>
              <a:spcBef>
                <a:spcPts val="246"/>
              </a:spcBef>
            </a:pPr>
            <a:r>
              <a:rPr lang="en-US" sz="1269" b="1" spc="16" dirty="0">
                <a:solidFill>
                  <a:srgbClr val="0000CC"/>
                </a:solidFill>
                <a:latin typeface="Arial"/>
                <a:cs typeface="Arial"/>
              </a:rPr>
              <a:t>Classification </a:t>
            </a:r>
            <a:r>
              <a:rPr sz="1269" b="1" spc="16" dirty="0">
                <a:solidFill>
                  <a:srgbClr val="0000CC"/>
                </a:solidFill>
                <a:latin typeface="Arial"/>
                <a:cs typeface="Arial"/>
              </a:rPr>
              <a:t>Model</a:t>
            </a:r>
            <a:endParaRPr sz="1269" dirty="0">
              <a:latin typeface="Arial"/>
              <a:cs typeface="Arial"/>
            </a:endParaRPr>
          </a:p>
        </p:txBody>
      </p:sp>
      <p:grpSp>
        <p:nvGrpSpPr>
          <p:cNvPr id="53" name="object 53"/>
          <p:cNvGrpSpPr/>
          <p:nvPr/>
        </p:nvGrpSpPr>
        <p:grpSpPr>
          <a:xfrm>
            <a:off x="4516152" y="4324593"/>
            <a:ext cx="1592443" cy="712538"/>
            <a:chOff x="2174305" y="2183059"/>
            <a:chExt cx="1004124" cy="449295"/>
          </a:xfrm>
        </p:grpSpPr>
        <p:pic>
          <p:nvPicPr>
            <p:cNvPr id="54" name="object 54"/>
            <p:cNvPicPr/>
            <p:nvPr/>
          </p:nvPicPr>
          <p:blipFill>
            <a:blip r:embed="rId8" cstate="print"/>
            <a:stretch>
              <a:fillRect/>
            </a:stretch>
          </p:blipFill>
          <p:spPr>
            <a:xfrm>
              <a:off x="2174305" y="2183059"/>
              <a:ext cx="437006" cy="371475"/>
            </a:xfrm>
            <a:prstGeom prst="rect">
              <a:avLst/>
            </a:prstGeom>
          </p:spPr>
        </p:pic>
        <p:sp>
          <p:nvSpPr>
            <p:cNvPr id="55" name="object 55"/>
            <p:cNvSpPr/>
            <p:nvPr/>
          </p:nvSpPr>
          <p:spPr>
            <a:xfrm>
              <a:off x="3135249" y="2405659"/>
              <a:ext cx="43180" cy="226695"/>
            </a:xfrm>
            <a:custGeom>
              <a:avLst/>
              <a:gdLst/>
              <a:ahLst/>
              <a:cxnLst/>
              <a:rect l="l" t="t" r="r" b="b"/>
              <a:pathLst>
                <a:path w="43180" h="226694">
                  <a:moveTo>
                    <a:pt x="43053" y="0"/>
                  </a:moveTo>
                  <a:lnTo>
                    <a:pt x="0" y="0"/>
                  </a:lnTo>
                  <a:lnTo>
                    <a:pt x="0" y="226695"/>
                  </a:lnTo>
                  <a:lnTo>
                    <a:pt x="21336" y="226695"/>
                  </a:lnTo>
                  <a:lnTo>
                    <a:pt x="43053" y="226695"/>
                  </a:lnTo>
                  <a:lnTo>
                    <a:pt x="43053" y="0"/>
                  </a:lnTo>
                  <a:close/>
                </a:path>
              </a:pathLst>
            </a:custGeom>
            <a:solidFill>
              <a:srgbClr val="7F7F7F"/>
            </a:solidFill>
          </p:spPr>
          <p:txBody>
            <a:bodyPr wrap="square" lIns="0" tIns="0" rIns="0" bIns="0" rtlCol="0"/>
            <a:lstStyle/>
            <a:p>
              <a:endParaRPr sz="2855"/>
            </a:p>
          </p:txBody>
        </p:sp>
        <p:sp>
          <p:nvSpPr>
            <p:cNvPr id="56" name="object 56"/>
            <p:cNvSpPr/>
            <p:nvPr/>
          </p:nvSpPr>
          <p:spPr>
            <a:xfrm>
              <a:off x="3135249" y="2405659"/>
              <a:ext cx="43180" cy="226695"/>
            </a:xfrm>
            <a:custGeom>
              <a:avLst/>
              <a:gdLst/>
              <a:ahLst/>
              <a:cxnLst/>
              <a:rect l="l" t="t" r="r" b="b"/>
              <a:pathLst>
                <a:path w="43180" h="226694">
                  <a:moveTo>
                    <a:pt x="21336" y="226695"/>
                  </a:moveTo>
                  <a:lnTo>
                    <a:pt x="0" y="226695"/>
                  </a:lnTo>
                  <a:lnTo>
                    <a:pt x="0" y="0"/>
                  </a:lnTo>
                  <a:lnTo>
                    <a:pt x="43053" y="0"/>
                  </a:lnTo>
                  <a:lnTo>
                    <a:pt x="43053" y="226695"/>
                  </a:lnTo>
                  <a:lnTo>
                    <a:pt x="21336" y="226695"/>
                  </a:lnTo>
                  <a:close/>
                </a:path>
              </a:pathLst>
            </a:custGeom>
            <a:ln w="3175">
              <a:solidFill>
                <a:srgbClr val="3364A3"/>
              </a:solidFill>
            </a:ln>
          </p:spPr>
          <p:txBody>
            <a:bodyPr wrap="square" lIns="0" tIns="0" rIns="0" bIns="0" rtlCol="0"/>
            <a:lstStyle/>
            <a:p>
              <a:endParaRPr sz="2855"/>
            </a:p>
          </p:txBody>
        </p:sp>
        <p:sp>
          <p:nvSpPr>
            <p:cNvPr id="57" name="object 57"/>
            <p:cNvSpPr/>
            <p:nvPr/>
          </p:nvSpPr>
          <p:spPr>
            <a:xfrm>
              <a:off x="2681478" y="2448712"/>
              <a:ext cx="454025" cy="108585"/>
            </a:xfrm>
            <a:custGeom>
              <a:avLst/>
              <a:gdLst/>
              <a:ahLst/>
              <a:cxnLst/>
              <a:rect l="l" t="t" r="r" b="b"/>
              <a:pathLst>
                <a:path w="454025" h="108585">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58" name="object 58"/>
            <p:cNvSpPr/>
            <p:nvPr/>
          </p:nvSpPr>
          <p:spPr>
            <a:xfrm>
              <a:off x="2681477" y="2448712"/>
              <a:ext cx="454025" cy="108585"/>
            </a:xfrm>
            <a:custGeom>
              <a:avLst/>
              <a:gdLst/>
              <a:ahLst/>
              <a:cxnLst/>
              <a:rect l="l" t="t" r="r" b="b"/>
              <a:pathLst>
                <a:path w="454025" h="108585">
                  <a:moveTo>
                    <a:pt x="0" y="27051"/>
                  </a:moveTo>
                  <a:lnTo>
                    <a:pt x="340233" y="27051"/>
                  </a:lnTo>
                  <a:lnTo>
                    <a:pt x="340233" y="0"/>
                  </a:lnTo>
                  <a:lnTo>
                    <a:pt x="453771" y="54102"/>
                  </a:lnTo>
                  <a:lnTo>
                    <a:pt x="340233" y="108204"/>
                  </a:lnTo>
                  <a:lnTo>
                    <a:pt x="340233" y="81153"/>
                  </a:lnTo>
                  <a:lnTo>
                    <a:pt x="0" y="81153"/>
                  </a:lnTo>
                  <a:lnTo>
                    <a:pt x="0" y="27051"/>
                  </a:lnTo>
                  <a:close/>
                </a:path>
                <a:path w="454025" h="108585">
                  <a:moveTo>
                    <a:pt x="0" y="0"/>
                  </a:moveTo>
                  <a:lnTo>
                    <a:pt x="0" y="0"/>
                  </a:lnTo>
                </a:path>
                <a:path w="454025" h="108585">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59" name="object 59"/>
          <p:cNvSpPr txBox="1"/>
          <p:nvPr/>
        </p:nvSpPr>
        <p:spPr>
          <a:xfrm>
            <a:off x="5360154" y="4934816"/>
            <a:ext cx="580456" cy="150485"/>
          </a:xfrm>
          <a:prstGeom prst="rect">
            <a:avLst/>
          </a:prstGeom>
        </p:spPr>
        <p:txBody>
          <a:bodyPr vert="horz" wrap="square" lIns="0" tIns="28189" rIns="0" bIns="0" rtlCol="0">
            <a:spAutoFit/>
          </a:bodyPr>
          <a:lstStyle/>
          <a:p>
            <a:pPr marL="20136" marR="8053" indent="30203">
              <a:spcBef>
                <a:spcPts val="222"/>
              </a:spcBef>
            </a:pPr>
            <a:r>
              <a:rPr sz="793" spc="16" dirty="0">
                <a:latin typeface="Arial MT"/>
                <a:cs typeface="Arial MT"/>
              </a:rPr>
              <a:t>“</a:t>
            </a:r>
            <a:r>
              <a:rPr sz="793" spc="24" dirty="0">
                <a:latin typeface="Arial MT"/>
                <a:cs typeface="Arial MT"/>
              </a:rPr>
              <a:t>Fea</a:t>
            </a:r>
            <a:r>
              <a:rPr sz="793" spc="16" dirty="0">
                <a:latin typeface="Arial MT"/>
                <a:cs typeface="Arial MT"/>
              </a:rPr>
              <a:t>t</a:t>
            </a:r>
            <a:r>
              <a:rPr sz="793" spc="24" dirty="0">
                <a:latin typeface="Arial MT"/>
                <a:cs typeface="Arial MT"/>
              </a:rPr>
              <a:t>u</a:t>
            </a:r>
            <a:r>
              <a:rPr sz="793" spc="16" dirty="0">
                <a:latin typeface="Arial MT"/>
                <a:cs typeface="Arial MT"/>
              </a:rPr>
              <a:t>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sp>
        <p:nvSpPr>
          <p:cNvPr id="60" name="object 60"/>
          <p:cNvSpPr txBox="1"/>
          <p:nvPr/>
        </p:nvSpPr>
        <p:spPr>
          <a:xfrm>
            <a:off x="2957736" y="4677309"/>
            <a:ext cx="1451668" cy="435158"/>
          </a:xfrm>
          <a:prstGeom prst="rect">
            <a:avLst/>
          </a:prstGeom>
        </p:spPr>
        <p:txBody>
          <a:bodyPr vert="horz" wrap="square" lIns="0" tIns="37250" rIns="0" bIns="0" rtlCol="0">
            <a:spAutoFit/>
          </a:bodyPr>
          <a:lstStyle/>
          <a:p>
            <a:pPr marL="20136" marR="8053" indent="43292">
              <a:lnSpc>
                <a:spcPts val="1378"/>
              </a:lnSpc>
              <a:spcBef>
                <a:spcPts val="293"/>
              </a:spcBef>
            </a:pPr>
            <a:r>
              <a:rPr lang="en-US" sz="1269" spc="-16" dirty="0">
                <a:solidFill>
                  <a:srgbClr val="FF0000"/>
                </a:solidFill>
                <a:latin typeface="Arial MT"/>
                <a:cs typeface="Arial MT"/>
              </a:rPr>
              <a:t>Unknown Data /</a:t>
            </a:r>
          </a:p>
          <a:p>
            <a:pPr marL="20136" marR="8053" indent="43292">
              <a:lnSpc>
                <a:spcPts val="1378"/>
              </a:lnSpc>
              <a:spcBef>
                <a:spcPts val="293"/>
              </a:spcBef>
            </a:pPr>
            <a:r>
              <a:rPr lang="en-US" sz="1269" spc="-16" dirty="0">
                <a:solidFill>
                  <a:srgbClr val="FF0000"/>
                </a:solidFill>
                <a:latin typeface="Arial MT"/>
                <a:cs typeface="Arial MT"/>
              </a:rPr>
              <a:t>Test Data</a:t>
            </a:r>
          </a:p>
        </p:txBody>
      </p:sp>
      <p:grpSp>
        <p:nvGrpSpPr>
          <p:cNvPr id="61" name="object 61"/>
          <p:cNvGrpSpPr/>
          <p:nvPr/>
        </p:nvGrpSpPr>
        <p:grpSpPr>
          <a:xfrm>
            <a:off x="6151790" y="4705583"/>
            <a:ext cx="2571731" cy="191171"/>
            <a:chOff x="3200018" y="2427376"/>
            <a:chExt cx="1339597" cy="120544"/>
          </a:xfrm>
        </p:grpSpPr>
        <p:pic>
          <p:nvPicPr>
            <p:cNvPr id="62" name="object 62"/>
            <p:cNvPicPr/>
            <p:nvPr/>
          </p:nvPicPr>
          <p:blipFill>
            <a:blip r:embed="rId9" cstate="print"/>
            <a:stretch>
              <a:fillRect/>
            </a:stretch>
          </p:blipFill>
          <p:spPr>
            <a:xfrm>
              <a:off x="3200018" y="2448713"/>
              <a:ext cx="416609" cy="99207"/>
            </a:xfrm>
            <a:prstGeom prst="rect">
              <a:avLst/>
            </a:prstGeom>
          </p:spPr>
        </p:pic>
        <p:sp>
          <p:nvSpPr>
            <p:cNvPr id="63" name="object 63"/>
            <p:cNvSpPr/>
            <p:nvPr/>
          </p:nvSpPr>
          <p:spPr>
            <a:xfrm>
              <a:off x="4269105" y="2427376"/>
              <a:ext cx="270510" cy="97155"/>
            </a:xfrm>
            <a:custGeom>
              <a:avLst/>
              <a:gdLst/>
              <a:ahLst/>
              <a:cxnLst/>
              <a:rect l="l" t="t" r="r" b="b"/>
              <a:pathLst>
                <a:path w="270510" h="97155">
                  <a:moveTo>
                    <a:pt x="202692" y="0"/>
                  </a:moveTo>
                  <a:lnTo>
                    <a:pt x="202692" y="24003"/>
                  </a:lnTo>
                  <a:lnTo>
                    <a:pt x="0" y="24003"/>
                  </a:lnTo>
                  <a:lnTo>
                    <a:pt x="0" y="72771"/>
                  </a:lnTo>
                  <a:lnTo>
                    <a:pt x="202692" y="72771"/>
                  </a:lnTo>
                  <a:lnTo>
                    <a:pt x="202692" y="97155"/>
                  </a:lnTo>
                  <a:lnTo>
                    <a:pt x="270129" y="48387"/>
                  </a:lnTo>
                  <a:lnTo>
                    <a:pt x="202692" y="0"/>
                  </a:lnTo>
                  <a:close/>
                </a:path>
              </a:pathLst>
            </a:custGeom>
            <a:solidFill>
              <a:srgbClr val="719ECE"/>
            </a:solidFill>
          </p:spPr>
          <p:txBody>
            <a:bodyPr wrap="square" lIns="0" tIns="0" rIns="0" bIns="0" rtlCol="0"/>
            <a:lstStyle/>
            <a:p>
              <a:endParaRPr sz="2855"/>
            </a:p>
          </p:txBody>
        </p:sp>
        <p:sp>
          <p:nvSpPr>
            <p:cNvPr id="64" name="object 64"/>
            <p:cNvSpPr/>
            <p:nvPr/>
          </p:nvSpPr>
          <p:spPr>
            <a:xfrm>
              <a:off x="4269105" y="2427376"/>
              <a:ext cx="270510" cy="97155"/>
            </a:xfrm>
            <a:custGeom>
              <a:avLst/>
              <a:gdLst/>
              <a:ahLst/>
              <a:cxnLst/>
              <a:rect l="l" t="t" r="r" b="b"/>
              <a:pathLst>
                <a:path w="270510" h="97155">
                  <a:moveTo>
                    <a:pt x="0" y="24003"/>
                  </a:moveTo>
                  <a:lnTo>
                    <a:pt x="202692" y="24003"/>
                  </a:lnTo>
                  <a:lnTo>
                    <a:pt x="202692" y="0"/>
                  </a:lnTo>
                  <a:lnTo>
                    <a:pt x="270129" y="48387"/>
                  </a:lnTo>
                  <a:lnTo>
                    <a:pt x="202692" y="97155"/>
                  </a:lnTo>
                  <a:lnTo>
                    <a:pt x="202692" y="72771"/>
                  </a:lnTo>
                  <a:lnTo>
                    <a:pt x="0" y="72771"/>
                  </a:lnTo>
                  <a:lnTo>
                    <a:pt x="0" y="24003"/>
                  </a:lnTo>
                  <a:close/>
                </a:path>
                <a:path w="270510" h="97155">
                  <a:moveTo>
                    <a:pt x="0" y="0"/>
                  </a:moveTo>
                  <a:lnTo>
                    <a:pt x="0" y="0"/>
                  </a:lnTo>
                </a:path>
                <a:path w="270510" h="97155">
                  <a:moveTo>
                    <a:pt x="270129" y="97155"/>
                  </a:moveTo>
                  <a:lnTo>
                    <a:pt x="270129" y="97155"/>
                  </a:lnTo>
                </a:path>
              </a:pathLst>
            </a:custGeom>
            <a:ln w="3175">
              <a:solidFill>
                <a:srgbClr val="3364A3"/>
              </a:solidFill>
            </a:ln>
          </p:spPr>
          <p:txBody>
            <a:bodyPr wrap="square" lIns="0" tIns="0" rIns="0" bIns="0" rtlCol="0"/>
            <a:lstStyle/>
            <a:p>
              <a:endParaRPr sz="2855"/>
            </a:p>
          </p:txBody>
        </p:sp>
      </p:grpSp>
      <p:sp>
        <p:nvSpPr>
          <p:cNvPr id="65" name="object 65"/>
          <p:cNvSpPr txBox="1"/>
          <p:nvPr/>
        </p:nvSpPr>
        <p:spPr>
          <a:xfrm>
            <a:off x="3053048" y="3060596"/>
            <a:ext cx="4465058" cy="443321"/>
          </a:xfrm>
          <a:prstGeom prst="rect">
            <a:avLst/>
          </a:prstGeom>
        </p:spPr>
        <p:txBody>
          <a:bodyPr vert="horz" wrap="square" lIns="0" tIns="28189" rIns="0" bIns="0" rtlCol="0">
            <a:spAutoFit/>
          </a:bodyPr>
          <a:lstStyle/>
          <a:p>
            <a:pPr>
              <a:spcBef>
                <a:spcPts val="8"/>
              </a:spcBef>
            </a:pPr>
            <a:endParaRPr sz="1110" dirty="0">
              <a:latin typeface="Arial MT"/>
              <a:cs typeface="Arial MT"/>
            </a:endParaRPr>
          </a:p>
          <a:p>
            <a:pPr marL="20136" marR="179205"/>
            <a:r>
              <a:rPr sz="793" spc="24" dirty="0">
                <a:latin typeface="Arial MT"/>
                <a:cs typeface="Arial MT"/>
              </a:rPr>
              <a:t>The </a:t>
            </a:r>
            <a:r>
              <a:rPr sz="793" spc="16" dirty="0">
                <a:solidFill>
                  <a:srgbClr val="6600CC"/>
                </a:solidFill>
                <a:latin typeface="Arial MT"/>
                <a:cs typeface="Arial MT"/>
              </a:rPr>
              <a:t>feature </a:t>
            </a:r>
            <a:r>
              <a:rPr sz="793" spc="24" dirty="0">
                <a:solidFill>
                  <a:srgbClr val="6600CC"/>
                </a:solidFill>
                <a:latin typeface="Arial MT"/>
                <a:cs typeface="Arial MT"/>
              </a:rPr>
              <a:t>extraction </a:t>
            </a:r>
            <a:r>
              <a:rPr sz="793" spc="24" dirty="0">
                <a:latin typeface="Arial MT"/>
                <a:cs typeface="Arial MT"/>
              </a:rPr>
              <a:t>phase </a:t>
            </a:r>
            <a:r>
              <a:rPr sz="793" spc="32" dirty="0">
                <a:latin typeface="Arial MT"/>
                <a:cs typeface="Arial MT"/>
              </a:rPr>
              <a:t>may </a:t>
            </a:r>
            <a:r>
              <a:rPr sz="793" spc="24" dirty="0">
                <a:latin typeface="Arial MT"/>
                <a:cs typeface="Arial MT"/>
              </a:rPr>
              <a:t>be </a:t>
            </a:r>
            <a:r>
              <a:rPr sz="793" spc="16" dirty="0">
                <a:latin typeface="Arial MT"/>
                <a:cs typeface="Arial MT"/>
              </a:rPr>
              <a:t>part of </a:t>
            </a:r>
            <a:r>
              <a:rPr sz="793" spc="24" dirty="0">
                <a:latin typeface="Arial MT"/>
                <a:cs typeface="Arial MT"/>
              </a:rPr>
              <a:t>the </a:t>
            </a:r>
            <a:r>
              <a:rPr sz="793" spc="-198" dirty="0">
                <a:latin typeface="Arial MT"/>
                <a:cs typeface="Arial MT"/>
              </a:rPr>
              <a:t> </a:t>
            </a:r>
            <a:r>
              <a:rPr sz="793" spc="24" dirty="0">
                <a:latin typeface="Arial MT"/>
                <a:cs typeface="Arial MT"/>
              </a:rPr>
              <a:t>machine</a:t>
            </a:r>
            <a:r>
              <a:rPr sz="793" spc="16" dirty="0">
                <a:latin typeface="Arial MT"/>
                <a:cs typeface="Arial MT"/>
              </a:rPr>
              <a:t> learning </a:t>
            </a:r>
            <a:r>
              <a:rPr sz="793" spc="24" dirty="0">
                <a:latin typeface="Arial MT"/>
                <a:cs typeface="Arial MT"/>
              </a:rPr>
              <a:t>algorithm</a:t>
            </a:r>
            <a:r>
              <a:rPr sz="793" spc="16" dirty="0">
                <a:latin typeface="Arial MT"/>
                <a:cs typeface="Arial MT"/>
              </a:rPr>
              <a:t> </a:t>
            </a:r>
            <a:r>
              <a:rPr sz="793" spc="8" dirty="0">
                <a:latin typeface="Arial MT"/>
                <a:cs typeface="Arial MT"/>
              </a:rPr>
              <a:t>itself</a:t>
            </a:r>
            <a:endParaRPr sz="793" dirty="0">
              <a:latin typeface="Arial MT"/>
              <a:cs typeface="Arial MT"/>
            </a:endParaRPr>
          </a:p>
          <a:p>
            <a:pPr marL="20136" marR="8053">
              <a:spcBef>
                <a:spcPts val="16"/>
              </a:spcBef>
            </a:pPr>
            <a:endParaRPr sz="793" dirty="0">
              <a:latin typeface="Arial MT"/>
              <a:cs typeface="Arial MT"/>
            </a:endParaRPr>
          </a:p>
        </p:txBody>
      </p:sp>
      <p:sp>
        <p:nvSpPr>
          <p:cNvPr id="66" name="object 66"/>
          <p:cNvSpPr txBox="1"/>
          <p:nvPr/>
        </p:nvSpPr>
        <p:spPr>
          <a:xfrm>
            <a:off x="8728020" y="4577389"/>
            <a:ext cx="872508" cy="410466"/>
          </a:xfrm>
          <a:prstGeom prst="rect">
            <a:avLst/>
          </a:prstGeom>
        </p:spPr>
        <p:txBody>
          <a:bodyPr vert="horz" wrap="square" lIns="0" tIns="31211" rIns="0" bIns="0" rtlCol="0">
            <a:spAutoFit/>
          </a:bodyPr>
          <a:lstStyle/>
          <a:p>
            <a:pPr marL="20136" marR="8053">
              <a:lnSpc>
                <a:spcPct val="96800"/>
              </a:lnSpc>
              <a:spcBef>
                <a:spcPts val="246"/>
              </a:spcBef>
            </a:pPr>
            <a:r>
              <a:rPr sz="1269" spc="24" dirty="0">
                <a:solidFill>
                  <a:srgbClr val="FF0000"/>
                </a:solidFill>
                <a:latin typeface="Arial MT"/>
                <a:cs typeface="Arial MT"/>
              </a:rPr>
              <a:t>Pred</a:t>
            </a:r>
            <a:r>
              <a:rPr sz="1269" dirty="0">
                <a:solidFill>
                  <a:srgbClr val="FF0000"/>
                </a:solidFill>
                <a:latin typeface="Arial MT"/>
                <a:cs typeface="Arial MT"/>
              </a:rPr>
              <a:t>i</a:t>
            </a:r>
            <a:r>
              <a:rPr sz="1269" spc="24" dirty="0">
                <a:solidFill>
                  <a:srgbClr val="FF0000"/>
                </a:solidFill>
                <a:latin typeface="Arial MT"/>
                <a:cs typeface="Arial MT"/>
              </a:rPr>
              <a:t>c</a:t>
            </a:r>
            <a:r>
              <a:rPr sz="1269" dirty="0">
                <a:solidFill>
                  <a:srgbClr val="FF0000"/>
                </a:solidFill>
                <a:latin typeface="Arial MT"/>
                <a:cs typeface="Arial MT"/>
              </a:rPr>
              <a:t>t</a:t>
            </a:r>
            <a:r>
              <a:rPr sz="1269" spc="16" dirty="0">
                <a:solidFill>
                  <a:srgbClr val="FF0000"/>
                </a:solidFill>
                <a:latin typeface="Arial MT"/>
                <a:cs typeface="Arial MT"/>
              </a:rPr>
              <a:t>ed  Label</a:t>
            </a:r>
            <a:endParaRPr sz="1269" dirty="0">
              <a:solidFill>
                <a:srgbClr val="FF0000"/>
              </a:solidFill>
              <a:latin typeface="Arial MT"/>
              <a:cs typeface="Arial MT"/>
            </a:endParaRPr>
          </a:p>
        </p:txBody>
      </p:sp>
      <p:sp>
        <p:nvSpPr>
          <p:cNvPr id="71" name="Rounded Rectangle 28">
            <a:extLst>
              <a:ext uri="{FF2B5EF4-FFF2-40B4-BE49-F238E27FC236}">
                <a16:creationId xmlns:a16="http://schemas.microsoft.com/office/drawing/2014/main" id="{C0A4E9D2-DFBC-35D1-9C25-4426601BCA8B}"/>
              </a:ext>
            </a:extLst>
          </p:cNvPr>
          <p:cNvSpPr/>
          <p:nvPr/>
        </p:nvSpPr>
        <p:spPr bwMode="auto">
          <a:xfrm>
            <a:off x="9600528" y="4865805"/>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Dog=1</a:t>
            </a:r>
          </a:p>
        </p:txBody>
      </p:sp>
      <p:sp>
        <p:nvSpPr>
          <p:cNvPr id="72" name="Rounded Rectangle 29">
            <a:extLst>
              <a:ext uri="{FF2B5EF4-FFF2-40B4-BE49-F238E27FC236}">
                <a16:creationId xmlns:a16="http://schemas.microsoft.com/office/drawing/2014/main" id="{35536A94-0A9D-3CFD-5D6D-C3502BF81EE3}"/>
              </a:ext>
            </a:extLst>
          </p:cNvPr>
          <p:cNvSpPr/>
          <p:nvPr/>
        </p:nvSpPr>
        <p:spPr bwMode="auto">
          <a:xfrm>
            <a:off x="9590538" y="4404933"/>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ea typeface="ＭＳ Ｐゴシック" charset="0"/>
              </a:rPr>
              <a:t>Cat=0</a:t>
            </a:r>
          </a:p>
        </p:txBody>
      </p:sp>
      <p:pic>
        <p:nvPicPr>
          <p:cNvPr id="73" name="Picture 72">
            <a:extLst>
              <a:ext uri="{FF2B5EF4-FFF2-40B4-BE49-F238E27FC236}">
                <a16:creationId xmlns:a16="http://schemas.microsoft.com/office/drawing/2014/main" id="{CFBC5E4D-F7CA-E3DB-C3E1-9DDC2F8C03B2}"/>
              </a:ext>
            </a:extLst>
          </p:cNvPr>
          <p:cNvPicPr>
            <a:picLocks noChangeAspect="1"/>
          </p:cNvPicPr>
          <p:nvPr/>
        </p:nvPicPr>
        <p:blipFill>
          <a:blip r:embed="rId10"/>
          <a:stretch>
            <a:fillRect/>
          </a:stretch>
        </p:blipFill>
        <p:spPr>
          <a:xfrm>
            <a:off x="4539812" y="5031413"/>
            <a:ext cx="650168" cy="486998"/>
          </a:xfrm>
          <a:prstGeom prst="rect">
            <a:avLst/>
          </a:prstGeom>
        </p:spPr>
      </p:pic>
      <p:sp>
        <p:nvSpPr>
          <p:cNvPr id="75" name="TextBox 74">
            <a:extLst>
              <a:ext uri="{FF2B5EF4-FFF2-40B4-BE49-F238E27FC236}">
                <a16:creationId xmlns:a16="http://schemas.microsoft.com/office/drawing/2014/main" id="{982A7F4E-753E-1033-692B-7782E4C9EC83}"/>
              </a:ext>
            </a:extLst>
          </p:cNvPr>
          <p:cNvSpPr txBox="1"/>
          <p:nvPr/>
        </p:nvSpPr>
        <p:spPr>
          <a:xfrm>
            <a:off x="3553489" y="3234352"/>
            <a:ext cx="4572000" cy="215444"/>
          </a:xfrm>
          <a:prstGeom prst="rect">
            <a:avLst/>
          </a:prstGeom>
          <a:noFill/>
        </p:spPr>
        <p:txBody>
          <a:bodyPr wrap="square">
            <a:spAutoFit/>
          </a:bodyPr>
          <a:lstStyle/>
          <a:p>
            <a:pPr marR="650374" algn="r">
              <a:spcBef>
                <a:spcPts val="222"/>
              </a:spcBef>
            </a:pPr>
            <a:r>
              <a:rPr lang="en-US" sz="800" spc="24" dirty="0">
                <a:latin typeface="Arial MT"/>
                <a:cs typeface="Arial MT"/>
              </a:rPr>
              <a:t>“cat”</a:t>
            </a:r>
            <a:endParaRPr lang="en-US" sz="800" dirty="0">
              <a:latin typeface="Arial MT"/>
              <a:cs typeface="Arial MT"/>
            </a:endParaRPr>
          </a:p>
        </p:txBody>
      </p:sp>
      <p:sp>
        <p:nvSpPr>
          <p:cNvPr id="77" name="TextBox 76">
            <a:extLst>
              <a:ext uri="{FF2B5EF4-FFF2-40B4-BE49-F238E27FC236}">
                <a16:creationId xmlns:a16="http://schemas.microsoft.com/office/drawing/2014/main" id="{7466CC2B-C5EC-D107-81AA-B96FD0FD9BFB}"/>
              </a:ext>
            </a:extLst>
          </p:cNvPr>
          <p:cNvSpPr txBox="1"/>
          <p:nvPr/>
        </p:nvSpPr>
        <p:spPr>
          <a:xfrm>
            <a:off x="7691206" y="3561477"/>
            <a:ext cx="4572000" cy="276999"/>
          </a:xfrm>
          <a:prstGeom prst="rect">
            <a:avLst/>
          </a:prstGeom>
          <a:noFill/>
        </p:spPr>
        <p:txBody>
          <a:bodyPr wrap="square">
            <a:spAutoFit/>
          </a:bodyPr>
          <a:lstStyle/>
          <a:p>
            <a:r>
              <a:rPr lang="en-US" sz="1200" spc="24" dirty="0">
                <a:latin typeface="Arial MT"/>
                <a:cs typeface="Arial MT"/>
              </a:rPr>
              <a:t>Training</a:t>
            </a:r>
            <a:endParaRPr lang="en-US" dirty="0"/>
          </a:p>
        </p:txBody>
      </p:sp>
      <p:sp>
        <p:nvSpPr>
          <p:cNvPr id="78" name="TextBox 77">
            <a:extLst>
              <a:ext uri="{FF2B5EF4-FFF2-40B4-BE49-F238E27FC236}">
                <a16:creationId xmlns:a16="http://schemas.microsoft.com/office/drawing/2014/main" id="{75D3674D-A9F4-2E14-A614-D16C5D432666}"/>
              </a:ext>
            </a:extLst>
          </p:cNvPr>
          <p:cNvSpPr txBox="1"/>
          <p:nvPr/>
        </p:nvSpPr>
        <p:spPr>
          <a:xfrm>
            <a:off x="6060961" y="4874050"/>
            <a:ext cx="4572000" cy="738664"/>
          </a:xfrm>
          <a:prstGeom prst="rect">
            <a:avLst/>
          </a:prstGeom>
          <a:noFill/>
        </p:spPr>
        <p:txBody>
          <a:bodyPr wrap="square">
            <a:spAutoFit/>
          </a:bodyPr>
          <a:lstStyle/>
          <a:p>
            <a:r>
              <a:rPr lang="en-US" sz="1200" spc="24" dirty="0">
                <a:latin typeface="Arial MT"/>
                <a:cs typeface="Arial MT"/>
              </a:rPr>
              <a:t>Production /</a:t>
            </a:r>
          </a:p>
          <a:p>
            <a:r>
              <a:rPr lang="en-US" sz="1200" spc="24" dirty="0">
                <a:latin typeface="Arial MT"/>
                <a:cs typeface="Arial MT"/>
              </a:rPr>
              <a:t>Testing </a:t>
            </a:r>
          </a:p>
          <a:p>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FCBE7-513C-A3B6-040B-C13E4DD85B09}"/>
              </a:ext>
            </a:extLst>
          </p:cNvPr>
          <p:cNvSpPr>
            <a:spLocks noGrp="1"/>
          </p:cNvSpPr>
          <p:nvPr>
            <p:ph type="title"/>
          </p:nvPr>
        </p:nvSpPr>
        <p:spPr/>
        <p:txBody>
          <a:bodyPr/>
          <a:lstStyle/>
          <a:p>
            <a:r>
              <a:rPr lang="en-US" dirty="0"/>
              <a:t>Training Model</a:t>
            </a:r>
          </a:p>
        </p:txBody>
      </p:sp>
      <p:sp>
        <p:nvSpPr>
          <p:cNvPr id="3" name="Content Placeholder 2">
            <a:extLst>
              <a:ext uri="{FF2B5EF4-FFF2-40B4-BE49-F238E27FC236}">
                <a16:creationId xmlns:a16="http://schemas.microsoft.com/office/drawing/2014/main" id="{BD6B841D-B2EF-0A09-F37C-96DC66FAC1A1}"/>
              </a:ext>
            </a:extLst>
          </p:cNvPr>
          <p:cNvSpPr>
            <a:spLocks noGrp="1"/>
          </p:cNvSpPr>
          <p:nvPr>
            <p:ph idx="1"/>
          </p:nvPr>
        </p:nvSpPr>
        <p:spPr/>
        <p:txBody>
          <a:bodyPr>
            <a:normAutofit lnSpcReduction="10000"/>
          </a:bodyPr>
          <a:lstStyle/>
          <a:p>
            <a:r>
              <a:rPr lang="en-US" dirty="0"/>
              <a:t>Our training data comes in pairs of inputs (</a:t>
            </a:r>
            <a:r>
              <a:rPr lang="en-US" dirty="0" err="1"/>
              <a:t>x,y</a:t>
            </a:r>
            <a:r>
              <a:rPr lang="en-US" dirty="0"/>
              <a:t>)</a:t>
            </a:r>
          </a:p>
          <a:p>
            <a:r>
              <a:rPr lang="es-ES" dirty="0"/>
              <a:t>D={(x1,y1),…,(</a:t>
            </a:r>
            <a:r>
              <a:rPr lang="es-ES" dirty="0" err="1"/>
              <a:t>xn,yn</a:t>
            </a:r>
            <a:r>
              <a:rPr lang="es-ES" dirty="0"/>
              <a:t>)}</a:t>
            </a:r>
            <a:endParaRPr lang="en-US" dirty="0"/>
          </a:p>
          <a:p>
            <a:endParaRPr lang="en-US" dirty="0"/>
          </a:p>
          <a:p>
            <a:pPr marL="0" indent="0">
              <a:buNone/>
            </a:pPr>
            <a:r>
              <a:rPr lang="en-US" dirty="0"/>
              <a:t>xi:	input vector of the </a:t>
            </a:r>
            <a:r>
              <a:rPr lang="en-US" dirty="0" err="1"/>
              <a:t>i</a:t>
            </a:r>
            <a:r>
              <a:rPr lang="en-US" sz="1600" dirty="0" err="1"/>
              <a:t>th</a:t>
            </a:r>
            <a:r>
              <a:rPr lang="en-US" dirty="0"/>
              <a:t> sample (</a:t>
            </a:r>
            <a:r>
              <a:rPr lang="en-US" dirty="0">
                <a:solidFill>
                  <a:srgbClr val="FF0000"/>
                </a:solidFill>
              </a:rPr>
              <a:t>feature</a:t>
            </a:r>
            <a:r>
              <a:rPr lang="en-US" dirty="0"/>
              <a:t> vector)</a:t>
            </a:r>
          </a:p>
          <a:p>
            <a:pPr marL="0" indent="0">
              <a:buNone/>
            </a:pPr>
            <a:r>
              <a:rPr lang="en-US" dirty="0" err="1"/>
              <a:t>yi</a:t>
            </a:r>
            <a:r>
              <a:rPr lang="en-US" dirty="0"/>
              <a:t>:	</a:t>
            </a:r>
            <a:r>
              <a:rPr lang="en-US" dirty="0">
                <a:solidFill>
                  <a:srgbClr val="FF0000"/>
                </a:solidFill>
              </a:rPr>
              <a:t>label</a:t>
            </a:r>
            <a:r>
              <a:rPr lang="en-US" dirty="0"/>
              <a:t> of the </a:t>
            </a:r>
            <a:r>
              <a:rPr lang="en-US" dirty="0" err="1"/>
              <a:t>i</a:t>
            </a:r>
            <a:r>
              <a:rPr lang="en-US" sz="1600" dirty="0" err="1"/>
              <a:t>th</a:t>
            </a:r>
            <a:r>
              <a:rPr lang="en-US" dirty="0"/>
              <a:t> sample</a:t>
            </a:r>
          </a:p>
          <a:p>
            <a:pPr marL="0" indent="0">
              <a:buNone/>
            </a:pPr>
            <a:r>
              <a:rPr lang="en-US" dirty="0"/>
              <a:t>D:       Training dataset</a:t>
            </a:r>
          </a:p>
          <a:p>
            <a:pPr marL="0" indent="0">
              <a:buNone/>
            </a:pPr>
            <a:endParaRPr lang="en-US" dirty="0"/>
          </a:p>
          <a:p>
            <a:pPr marL="0" indent="0">
              <a:buNone/>
            </a:pPr>
            <a:r>
              <a:rPr lang="en-US" dirty="0"/>
              <a:t>The goal of supervised learning is to develop a model h:</a:t>
            </a:r>
          </a:p>
          <a:p>
            <a:pPr marL="0" indent="0">
              <a:buNone/>
            </a:pPr>
            <a:r>
              <a:rPr lang="en-US" dirty="0"/>
              <a:t>h(xi)≈</a:t>
            </a:r>
            <a:r>
              <a:rPr lang="en-US" dirty="0" err="1"/>
              <a:t>yi</a:t>
            </a:r>
            <a:r>
              <a:rPr lang="en-US" dirty="0"/>
              <a:t> for all (</a:t>
            </a:r>
            <a:r>
              <a:rPr lang="en-US" dirty="0" err="1"/>
              <a:t>xi,yi</a:t>
            </a:r>
            <a:r>
              <a:rPr lang="en-US" dirty="0"/>
              <a:t>)∈D   </a:t>
            </a:r>
          </a:p>
        </p:txBody>
      </p:sp>
    </p:spTree>
    <p:extLst>
      <p:ext uri="{BB962C8B-B14F-4D97-AF65-F5344CB8AC3E}">
        <p14:creationId xmlns:p14="http://schemas.microsoft.com/office/powerpoint/2010/main" val="23670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F108-74D2-680A-1AF2-507368C6857E}"/>
              </a:ext>
            </a:extLst>
          </p:cNvPr>
          <p:cNvSpPr>
            <a:spLocks noGrp="1"/>
          </p:cNvSpPr>
          <p:nvPr>
            <p:ph type="title"/>
          </p:nvPr>
        </p:nvSpPr>
        <p:spPr/>
        <p:txBody>
          <a:bodyPr/>
          <a:lstStyle/>
          <a:p>
            <a:r>
              <a:rPr lang="en-US" dirty="0"/>
              <a:t>Training Steps</a:t>
            </a:r>
          </a:p>
        </p:txBody>
      </p:sp>
      <p:sp>
        <p:nvSpPr>
          <p:cNvPr id="3" name="Content Placeholder 2">
            <a:extLst>
              <a:ext uri="{FF2B5EF4-FFF2-40B4-BE49-F238E27FC236}">
                <a16:creationId xmlns:a16="http://schemas.microsoft.com/office/drawing/2014/main" id="{16EE9845-408E-76FB-DC55-BEC81288EA69}"/>
              </a:ext>
            </a:extLst>
          </p:cNvPr>
          <p:cNvSpPr>
            <a:spLocks noGrp="1"/>
          </p:cNvSpPr>
          <p:nvPr>
            <p:ph idx="1"/>
          </p:nvPr>
        </p:nvSpPr>
        <p:spPr>
          <a:xfrm>
            <a:off x="838200" y="1834769"/>
            <a:ext cx="10515600" cy="4351338"/>
          </a:xfrm>
        </p:spPr>
        <p:txBody>
          <a:bodyPr>
            <a:normAutofit fontScale="70000" lnSpcReduction="20000"/>
          </a:bodyPr>
          <a:lstStyle/>
          <a:p>
            <a:pPr marL="0" indent="0" algn="just">
              <a:lnSpc>
                <a:spcPct val="120000"/>
              </a:lnSpc>
              <a:buNone/>
            </a:pPr>
            <a:r>
              <a:rPr lang="en-US" dirty="0"/>
              <a:t>1-selecting the </a:t>
            </a:r>
            <a:r>
              <a:rPr lang="en-US" dirty="0">
                <a:solidFill>
                  <a:srgbClr val="FF0000"/>
                </a:solidFill>
              </a:rPr>
              <a:t>type of machine learning </a:t>
            </a:r>
            <a:r>
              <a:rPr lang="en-US" dirty="0"/>
              <a:t>algorithm appropriate for a particular learning problem. This defines the hypothesis class H, i.e. the set of functions we can possibly learn. </a:t>
            </a:r>
          </a:p>
          <a:p>
            <a:pPr marL="0" indent="0" algn="just">
              <a:lnSpc>
                <a:spcPct val="120000"/>
              </a:lnSpc>
              <a:buNone/>
            </a:pPr>
            <a:endParaRPr lang="en-US" dirty="0"/>
          </a:p>
          <a:p>
            <a:pPr marL="0" indent="0" algn="just">
              <a:lnSpc>
                <a:spcPct val="120000"/>
              </a:lnSpc>
              <a:buNone/>
            </a:pPr>
            <a:r>
              <a:rPr lang="en-US" dirty="0"/>
              <a:t>2- finding the best function within this class, </a:t>
            </a:r>
            <a:r>
              <a:rPr lang="en-US" dirty="0" err="1"/>
              <a:t>h∈H</a:t>
            </a:r>
            <a:r>
              <a:rPr lang="en-US" dirty="0"/>
              <a:t> that makes the </a:t>
            </a:r>
            <a:r>
              <a:rPr lang="en-US" dirty="0">
                <a:solidFill>
                  <a:srgbClr val="FF0000"/>
                </a:solidFill>
              </a:rPr>
              <a:t>fewest mistakes</a:t>
            </a:r>
            <a:r>
              <a:rPr lang="en-US" dirty="0"/>
              <a:t> within our training data. </a:t>
            </a:r>
          </a:p>
          <a:p>
            <a:pPr marL="0" indent="0" algn="just">
              <a:lnSpc>
                <a:spcPct val="120000"/>
              </a:lnSpc>
              <a:buNone/>
            </a:pPr>
            <a:r>
              <a:rPr lang="en-US" dirty="0"/>
              <a:t>For step 2, we need to evaluate functions. This is where the </a:t>
            </a:r>
            <a:r>
              <a:rPr lang="en-US" dirty="0">
                <a:solidFill>
                  <a:srgbClr val="FF0000"/>
                </a:solidFill>
              </a:rPr>
              <a:t>loss function </a:t>
            </a:r>
            <a:r>
              <a:rPr lang="en-US" dirty="0"/>
              <a:t>comes in. </a:t>
            </a:r>
          </a:p>
          <a:p>
            <a:pPr algn="just">
              <a:lnSpc>
                <a:spcPct val="120000"/>
              </a:lnSpc>
            </a:pPr>
            <a:r>
              <a:rPr lang="en-US" dirty="0"/>
              <a:t>A loss function evaluates a hypothesis </a:t>
            </a:r>
            <a:r>
              <a:rPr lang="en-US" dirty="0" err="1"/>
              <a:t>h∈H</a:t>
            </a:r>
            <a:r>
              <a:rPr lang="en-US" dirty="0"/>
              <a:t> on our training data and tells us how bad it is. The higher the loss, the worse it is </a:t>
            </a:r>
          </a:p>
          <a:p>
            <a:pPr algn="just">
              <a:lnSpc>
                <a:spcPct val="120000"/>
              </a:lnSpc>
            </a:pPr>
            <a:r>
              <a:rPr lang="en-US" dirty="0"/>
              <a:t>A loss of zero means it makes perfect predictions. It is common practice to normalize the loss by the total number of training samples, n, so that the output can be interpreted as the average loss per sample (and is independent of n). </a:t>
            </a:r>
          </a:p>
        </p:txBody>
      </p:sp>
    </p:spTree>
    <p:extLst>
      <p:ext uri="{BB962C8B-B14F-4D97-AF65-F5344CB8AC3E}">
        <p14:creationId xmlns:p14="http://schemas.microsoft.com/office/powerpoint/2010/main" val="970582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2128-3775-2E0F-5091-0DAA63315F4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EA6C7D01-AC9C-7D75-ACBA-8ED4D2922AD5}"/>
              </a:ext>
            </a:extLst>
          </p:cNvPr>
          <p:cNvSpPr>
            <a:spLocks noGrp="1"/>
          </p:cNvSpPr>
          <p:nvPr>
            <p:ph idx="1"/>
          </p:nvPr>
        </p:nvSpPr>
        <p:spPr/>
        <p:txBody>
          <a:bodyPr>
            <a:normAutofit/>
          </a:bodyPr>
          <a:lstStyle/>
          <a:p>
            <a:r>
              <a:rPr lang="en-US" dirty="0"/>
              <a:t>The goal of learning is to </a:t>
            </a:r>
            <a:r>
              <a:rPr lang="en-US" dirty="0">
                <a:solidFill>
                  <a:srgbClr val="FF0000"/>
                </a:solidFill>
              </a:rPr>
              <a:t>reduce</a:t>
            </a:r>
            <a:r>
              <a:rPr lang="en-US" dirty="0"/>
              <a:t> the value of the </a:t>
            </a:r>
            <a:r>
              <a:rPr lang="en-US" dirty="0">
                <a:solidFill>
                  <a:srgbClr val="FF0000"/>
                </a:solidFill>
              </a:rPr>
              <a:t>loss function</a:t>
            </a:r>
          </a:p>
          <a:p>
            <a:endParaRPr lang="en-US" dirty="0"/>
          </a:p>
          <a:p>
            <a:r>
              <a:rPr lang="en-US" dirty="0"/>
              <a:t>In supervised learning, our training data provides us with the correct or desired output – known as the label – for each corresponding input. </a:t>
            </a:r>
          </a:p>
          <a:p>
            <a:endParaRPr lang="en-US" dirty="0"/>
          </a:p>
          <a:p>
            <a:r>
              <a:rPr lang="en-US" dirty="0"/>
              <a:t>The loss function </a:t>
            </a:r>
            <a:r>
              <a:rPr lang="en-US" dirty="0">
                <a:solidFill>
                  <a:srgbClr val="FF0000"/>
                </a:solidFill>
              </a:rPr>
              <a:t>compares the label against the output </a:t>
            </a:r>
            <a:r>
              <a:rPr lang="en-US" dirty="0"/>
              <a:t>that our system currently predicts. A loss value of zero means perfect performance.</a:t>
            </a:r>
          </a:p>
          <a:p>
            <a:endParaRPr lang="en-US" dirty="0"/>
          </a:p>
        </p:txBody>
      </p:sp>
    </p:spTree>
    <p:extLst>
      <p:ext uri="{BB962C8B-B14F-4D97-AF65-F5344CB8AC3E}">
        <p14:creationId xmlns:p14="http://schemas.microsoft.com/office/powerpoint/2010/main" val="56414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312D-A91E-314A-6C03-34280A1E5984}"/>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C2675EB0-BE7F-6907-232B-73E12B0FF39B}"/>
              </a:ext>
            </a:extLst>
          </p:cNvPr>
          <p:cNvSpPr>
            <a:spLocks noGrp="1"/>
          </p:cNvSpPr>
          <p:nvPr>
            <p:ph idx="1"/>
          </p:nvPr>
        </p:nvSpPr>
        <p:spPr/>
        <p:txBody>
          <a:bodyPr>
            <a:normAutofit fontScale="85000" lnSpcReduction="20000"/>
          </a:bodyPr>
          <a:lstStyle/>
          <a:p>
            <a:endParaRPr lang="en-US" dirty="0"/>
          </a:p>
          <a:p>
            <a:r>
              <a:rPr lang="en-US" dirty="0"/>
              <a:t>Course Title: Data Science Engineering Methods and Tools</a:t>
            </a:r>
          </a:p>
          <a:p>
            <a:r>
              <a:rPr lang="en-US" dirty="0"/>
              <a:t>Course Number: INFO 6105</a:t>
            </a:r>
          </a:p>
          <a:p>
            <a:r>
              <a:rPr lang="en-US" dirty="0"/>
              <a:t>Term and Year: Spring 2024</a:t>
            </a:r>
          </a:p>
          <a:p>
            <a:r>
              <a:rPr lang="en-US" dirty="0"/>
              <a:t>Credit Hour: 4</a:t>
            </a:r>
          </a:p>
          <a:p>
            <a:r>
              <a:rPr lang="en-US" dirty="0"/>
              <a:t>Course Format: On-Ground</a:t>
            </a:r>
          </a:p>
          <a:p>
            <a:r>
              <a:rPr lang="en-US" dirty="0"/>
              <a:t>Instructor: Abdolreza Mosaddegh</a:t>
            </a:r>
          </a:p>
          <a:p>
            <a:r>
              <a:rPr lang="en-US" dirty="0"/>
              <a:t>Email : </a:t>
            </a:r>
            <a:r>
              <a:rPr lang="en-US" dirty="0">
                <a:hlinkClick r:id="rId2"/>
              </a:rPr>
              <a:t>a.mosaddegh@northeastern.edu</a:t>
            </a:r>
            <a:endParaRPr lang="en-US" dirty="0"/>
          </a:p>
          <a:p>
            <a:r>
              <a:rPr lang="en-US" dirty="0"/>
              <a:t>TA: Shubham Krishnakumar Nair</a:t>
            </a:r>
          </a:p>
          <a:p>
            <a:r>
              <a:rPr lang="en-US" dirty="0"/>
              <a:t>TA Email: </a:t>
            </a:r>
            <a:r>
              <a:rPr lang="en-US" dirty="0">
                <a:hlinkClick r:id="rId3"/>
              </a:rPr>
              <a:t>nair.shu@northeastern.edu</a:t>
            </a:r>
            <a:endParaRPr lang="en-US" dirty="0"/>
          </a:p>
          <a:p>
            <a:r>
              <a:rPr lang="en-US" dirty="0"/>
              <a:t>Assignments and Resources: Canvas</a:t>
            </a:r>
          </a:p>
          <a:p>
            <a:endParaRPr lang="en-US" dirty="0"/>
          </a:p>
        </p:txBody>
      </p:sp>
    </p:spTree>
    <p:extLst>
      <p:ext uri="{BB962C8B-B14F-4D97-AF65-F5344CB8AC3E}">
        <p14:creationId xmlns:p14="http://schemas.microsoft.com/office/powerpoint/2010/main" val="401089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E227-FF85-6E6C-23D8-9435C77F10E2}"/>
              </a:ext>
            </a:extLst>
          </p:cNvPr>
          <p:cNvSpPr>
            <a:spLocks noGrp="1"/>
          </p:cNvSpPr>
          <p:nvPr>
            <p:ph type="title"/>
          </p:nvPr>
        </p:nvSpPr>
        <p:spPr/>
        <p:txBody>
          <a:bodyPr/>
          <a:lstStyle/>
          <a:p>
            <a:r>
              <a:rPr lang="en-US" dirty="0"/>
              <a:t>Zero-one loss</a:t>
            </a:r>
          </a:p>
        </p:txBody>
      </p:sp>
      <p:pic>
        <p:nvPicPr>
          <p:cNvPr id="5" name="Content Placeholder 4">
            <a:extLst>
              <a:ext uri="{FF2B5EF4-FFF2-40B4-BE49-F238E27FC236}">
                <a16:creationId xmlns:a16="http://schemas.microsoft.com/office/drawing/2014/main" id="{D35B687B-6C02-BA4A-30E1-1615D195FAD5}"/>
              </a:ext>
            </a:extLst>
          </p:cNvPr>
          <p:cNvPicPr>
            <a:picLocks noGrp="1" noChangeAspect="1"/>
          </p:cNvPicPr>
          <p:nvPr>
            <p:ph idx="1"/>
          </p:nvPr>
        </p:nvPicPr>
        <p:blipFill>
          <a:blip r:embed="rId2"/>
          <a:stretch>
            <a:fillRect/>
          </a:stretch>
        </p:blipFill>
        <p:spPr>
          <a:xfrm>
            <a:off x="217407" y="1499617"/>
            <a:ext cx="9297088" cy="1241478"/>
          </a:xfrm>
        </p:spPr>
      </p:pic>
      <p:pic>
        <p:nvPicPr>
          <p:cNvPr id="7" name="Picture 6">
            <a:extLst>
              <a:ext uri="{FF2B5EF4-FFF2-40B4-BE49-F238E27FC236}">
                <a16:creationId xmlns:a16="http://schemas.microsoft.com/office/drawing/2014/main" id="{67D02226-DF03-9B27-31D5-8A12DD53FDAC}"/>
              </a:ext>
            </a:extLst>
          </p:cNvPr>
          <p:cNvPicPr>
            <a:picLocks noChangeAspect="1"/>
          </p:cNvPicPr>
          <p:nvPr/>
        </p:nvPicPr>
        <p:blipFill>
          <a:blip r:embed="rId3"/>
          <a:stretch>
            <a:fillRect/>
          </a:stretch>
        </p:blipFill>
        <p:spPr>
          <a:xfrm>
            <a:off x="429768" y="4116906"/>
            <a:ext cx="4471872" cy="1091176"/>
          </a:xfrm>
          <a:prstGeom prst="rect">
            <a:avLst/>
          </a:prstGeom>
        </p:spPr>
      </p:pic>
      <p:sp>
        <p:nvSpPr>
          <p:cNvPr id="11" name="TextBox 10">
            <a:extLst>
              <a:ext uri="{FF2B5EF4-FFF2-40B4-BE49-F238E27FC236}">
                <a16:creationId xmlns:a16="http://schemas.microsoft.com/office/drawing/2014/main" id="{0CAA6B96-956F-9A47-B40D-941AE2F2ED63}"/>
              </a:ext>
            </a:extLst>
          </p:cNvPr>
          <p:cNvSpPr txBox="1"/>
          <p:nvPr/>
        </p:nvSpPr>
        <p:spPr>
          <a:xfrm>
            <a:off x="838200" y="3347465"/>
            <a:ext cx="6094476" cy="769441"/>
          </a:xfrm>
          <a:prstGeom prst="rect">
            <a:avLst/>
          </a:prstGeom>
          <a:noFill/>
        </p:spPr>
        <p:txBody>
          <a:bodyPr wrap="square">
            <a:spAutoFit/>
          </a:bodyPr>
          <a:lstStyle/>
          <a:p>
            <a:r>
              <a:rPr lang="en-US" sz="4400" dirty="0">
                <a:latin typeface="+mj-lt"/>
                <a:ea typeface="+mj-ea"/>
                <a:cs typeface="+mj-cs"/>
              </a:rPr>
              <a:t>Squared loss</a:t>
            </a:r>
          </a:p>
        </p:txBody>
      </p:sp>
      <p:sp>
        <p:nvSpPr>
          <p:cNvPr id="4" name="TextBox 3">
            <a:extLst>
              <a:ext uri="{FF2B5EF4-FFF2-40B4-BE49-F238E27FC236}">
                <a16:creationId xmlns:a16="http://schemas.microsoft.com/office/drawing/2014/main" id="{19EAA16A-6B28-D089-2C00-FDD8DA772C26}"/>
              </a:ext>
            </a:extLst>
          </p:cNvPr>
          <p:cNvSpPr txBox="1"/>
          <p:nvPr/>
        </p:nvSpPr>
        <p:spPr>
          <a:xfrm>
            <a:off x="3384967" y="5565869"/>
            <a:ext cx="6094476" cy="523220"/>
          </a:xfrm>
          <a:prstGeom prst="rect">
            <a:avLst/>
          </a:prstGeom>
          <a:noFill/>
        </p:spPr>
        <p:txBody>
          <a:bodyPr wrap="square">
            <a:spAutoFit/>
          </a:bodyPr>
          <a:lstStyle/>
          <a:p>
            <a:pPr marL="0" indent="0">
              <a:buNone/>
            </a:pPr>
            <a:r>
              <a:rPr lang="en-US" sz="2800" dirty="0">
                <a:solidFill>
                  <a:srgbClr val="C00000"/>
                </a:solidFill>
              </a:rPr>
              <a:t>A function with near zero loss: Ideal ?  </a:t>
            </a:r>
          </a:p>
        </p:txBody>
      </p:sp>
    </p:spTree>
    <p:extLst>
      <p:ext uri="{BB962C8B-B14F-4D97-AF65-F5344CB8AC3E}">
        <p14:creationId xmlns:p14="http://schemas.microsoft.com/office/powerpoint/2010/main" val="7676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349D-FD54-D19C-4457-A4922DB1EC27}"/>
              </a:ext>
            </a:extLst>
          </p:cNvPr>
          <p:cNvSpPr>
            <a:spLocks noGrp="1"/>
          </p:cNvSpPr>
          <p:nvPr>
            <p:ph type="title"/>
          </p:nvPr>
        </p:nvSpPr>
        <p:spPr/>
        <p:txBody>
          <a:bodyPr>
            <a:normAutofit/>
          </a:bodyPr>
          <a:lstStyle/>
          <a:p>
            <a:r>
              <a:rPr lang="en-US" dirty="0"/>
              <a:t>Overfitting</a:t>
            </a:r>
          </a:p>
        </p:txBody>
      </p:sp>
      <p:pic>
        <p:nvPicPr>
          <p:cNvPr id="6" name="Picture 5">
            <a:extLst>
              <a:ext uri="{FF2B5EF4-FFF2-40B4-BE49-F238E27FC236}">
                <a16:creationId xmlns:a16="http://schemas.microsoft.com/office/drawing/2014/main" id="{A280F544-DFDE-6657-9618-F43E4AE02339}"/>
              </a:ext>
            </a:extLst>
          </p:cNvPr>
          <p:cNvPicPr>
            <a:picLocks noChangeAspect="1"/>
          </p:cNvPicPr>
          <p:nvPr/>
        </p:nvPicPr>
        <p:blipFill>
          <a:blip r:embed="rId2"/>
          <a:stretch>
            <a:fillRect/>
          </a:stretch>
        </p:blipFill>
        <p:spPr>
          <a:xfrm>
            <a:off x="2719298" y="1462611"/>
            <a:ext cx="8982509" cy="2807637"/>
          </a:xfrm>
          <a:prstGeom prst="rect">
            <a:avLst/>
          </a:prstGeom>
        </p:spPr>
      </p:pic>
      <p:pic>
        <p:nvPicPr>
          <p:cNvPr id="8" name="Picture 7">
            <a:extLst>
              <a:ext uri="{FF2B5EF4-FFF2-40B4-BE49-F238E27FC236}">
                <a16:creationId xmlns:a16="http://schemas.microsoft.com/office/drawing/2014/main" id="{383AB8BD-6ED5-93EB-347F-2C36A1F83A10}"/>
              </a:ext>
            </a:extLst>
          </p:cNvPr>
          <p:cNvPicPr>
            <a:picLocks noChangeAspect="1"/>
          </p:cNvPicPr>
          <p:nvPr/>
        </p:nvPicPr>
        <p:blipFill>
          <a:blip r:embed="rId3"/>
          <a:stretch>
            <a:fillRect/>
          </a:stretch>
        </p:blipFill>
        <p:spPr>
          <a:xfrm>
            <a:off x="543113" y="4233672"/>
            <a:ext cx="11328673" cy="1856867"/>
          </a:xfrm>
          <a:prstGeom prst="rect">
            <a:avLst/>
          </a:prstGeom>
        </p:spPr>
      </p:pic>
      <p:sp>
        <p:nvSpPr>
          <p:cNvPr id="10" name="TextBox 9">
            <a:extLst>
              <a:ext uri="{FF2B5EF4-FFF2-40B4-BE49-F238E27FC236}">
                <a16:creationId xmlns:a16="http://schemas.microsoft.com/office/drawing/2014/main" id="{E16B407B-1A28-E13E-66A0-BEB1DEFE3D2A}"/>
              </a:ext>
            </a:extLst>
          </p:cNvPr>
          <p:cNvSpPr txBox="1"/>
          <p:nvPr/>
        </p:nvSpPr>
        <p:spPr>
          <a:xfrm>
            <a:off x="11182200" y="3775219"/>
            <a:ext cx="1039214" cy="276999"/>
          </a:xfrm>
          <a:prstGeom prst="rect">
            <a:avLst/>
          </a:prstGeom>
          <a:noFill/>
        </p:spPr>
        <p:txBody>
          <a:bodyPr wrap="square">
            <a:spAutoFit/>
          </a:bodyPr>
          <a:lstStyle/>
          <a:p>
            <a:r>
              <a:rPr lang="en-US" sz="1200" dirty="0" err="1"/>
              <a:t>Mathworks</a:t>
            </a:r>
            <a:endParaRPr lang="en-US" sz="1200" dirty="0"/>
          </a:p>
        </p:txBody>
      </p:sp>
      <p:sp>
        <p:nvSpPr>
          <p:cNvPr id="4" name="TextBox 3">
            <a:extLst>
              <a:ext uri="{FF2B5EF4-FFF2-40B4-BE49-F238E27FC236}">
                <a16:creationId xmlns:a16="http://schemas.microsoft.com/office/drawing/2014/main" id="{C205CFAB-65F7-C091-EDB6-7636500B930F}"/>
              </a:ext>
            </a:extLst>
          </p:cNvPr>
          <p:cNvSpPr txBox="1"/>
          <p:nvPr/>
        </p:nvSpPr>
        <p:spPr>
          <a:xfrm>
            <a:off x="3129534" y="6211669"/>
            <a:ext cx="6617970" cy="646331"/>
          </a:xfrm>
          <a:prstGeom prst="rect">
            <a:avLst/>
          </a:prstGeom>
          <a:noFill/>
        </p:spPr>
        <p:txBody>
          <a:bodyPr wrap="square">
            <a:spAutoFit/>
          </a:bodyPr>
          <a:lstStyle/>
          <a:p>
            <a:pPr marL="0" indent="0">
              <a:buNone/>
            </a:pPr>
            <a:r>
              <a:rPr lang="en-US" dirty="0"/>
              <a:t>Our goal is not just to create a model that perform well on data used for training the model but also perform well for new / unseen data</a:t>
            </a:r>
          </a:p>
        </p:txBody>
      </p:sp>
    </p:spTree>
    <p:extLst>
      <p:ext uri="{BB962C8B-B14F-4D97-AF65-F5344CB8AC3E}">
        <p14:creationId xmlns:p14="http://schemas.microsoft.com/office/powerpoint/2010/main" val="192226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06CD-613C-300E-EA87-C601A0BC4217}"/>
              </a:ext>
            </a:extLst>
          </p:cNvPr>
          <p:cNvSpPr>
            <a:spLocks noGrp="1"/>
          </p:cNvSpPr>
          <p:nvPr>
            <p:ph type="title"/>
          </p:nvPr>
        </p:nvSpPr>
        <p:spPr/>
        <p:txBody>
          <a:bodyPr/>
          <a:lstStyle/>
          <a:p>
            <a:r>
              <a:rPr lang="en-US" dirty="0"/>
              <a:t>Avoid Overfitting</a:t>
            </a:r>
          </a:p>
        </p:txBody>
      </p:sp>
      <p:sp>
        <p:nvSpPr>
          <p:cNvPr id="3" name="Content Placeholder 2">
            <a:extLst>
              <a:ext uri="{FF2B5EF4-FFF2-40B4-BE49-F238E27FC236}">
                <a16:creationId xmlns:a16="http://schemas.microsoft.com/office/drawing/2014/main" id="{82E278C2-3C04-CD23-4DC2-9512BD5775AB}"/>
              </a:ext>
            </a:extLst>
          </p:cNvPr>
          <p:cNvSpPr>
            <a:spLocks noGrp="1"/>
          </p:cNvSpPr>
          <p:nvPr>
            <p:ph idx="1"/>
          </p:nvPr>
        </p:nvSpPr>
        <p:spPr/>
        <p:txBody>
          <a:bodyPr/>
          <a:lstStyle/>
          <a:p>
            <a:r>
              <a:rPr lang="en-US" dirty="0">
                <a:solidFill>
                  <a:schemeClr val="accent1">
                    <a:lumMod val="50000"/>
                  </a:schemeClr>
                </a:solidFill>
              </a:rPr>
              <a:t>Reducing Model Complexity (Techniques Depends on Model)</a:t>
            </a:r>
          </a:p>
          <a:p>
            <a:r>
              <a:rPr lang="en-US" dirty="0">
                <a:solidFill>
                  <a:schemeClr val="accent1">
                    <a:lumMod val="50000"/>
                  </a:schemeClr>
                </a:solidFill>
              </a:rPr>
              <a:t>Feature Reduction</a:t>
            </a:r>
          </a:p>
          <a:p>
            <a:r>
              <a:rPr lang="en-US" dirty="0">
                <a:solidFill>
                  <a:schemeClr val="accent1">
                    <a:lumMod val="50000"/>
                  </a:schemeClr>
                </a:solidFill>
              </a:rPr>
              <a:t>Train with more data</a:t>
            </a:r>
          </a:p>
          <a:p>
            <a:r>
              <a:rPr lang="en-US" dirty="0">
                <a:solidFill>
                  <a:schemeClr val="accent1">
                    <a:lumMod val="50000"/>
                  </a:schemeClr>
                </a:solidFill>
              </a:rPr>
              <a:t>Ensembles / Super Learners</a:t>
            </a:r>
          </a:p>
          <a:p>
            <a:r>
              <a:rPr lang="en-US" dirty="0">
                <a:solidFill>
                  <a:schemeClr val="accent1">
                    <a:lumMod val="50000"/>
                  </a:schemeClr>
                </a:solidFill>
              </a:rPr>
              <a:t>Using Validation Data</a:t>
            </a:r>
          </a:p>
          <a:p>
            <a:r>
              <a:rPr lang="en-US" dirty="0">
                <a:solidFill>
                  <a:schemeClr val="accent1">
                    <a:lumMod val="50000"/>
                  </a:schemeClr>
                </a:solidFill>
              </a:rPr>
              <a:t>Etc.</a:t>
            </a:r>
          </a:p>
          <a:p>
            <a:pPr marL="0" indent="0">
              <a:buNone/>
            </a:pPr>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242624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D6-D2F6-B9E5-A8CE-FEFD846FE29D}"/>
              </a:ext>
            </a:extLst>
          </p:cNvPr>
          <p:cNvSpPr>
            <a:spLocks noGrp="1"/>
          </p:cNvSpPr>
          <p:nvPr>
            <p:ph type="title"/>
          </p:nvPr>
        </p:nvSpPr>
        <p:spPr/>
        <p:txBody>
          <a:bodyPr/>
          <a:lstStyle/>
          <a:p>
            <a:r>
              <a:rPr lang="en-US" dirty="0"/>
              <a:t>Train / Test/ Validation</a:t>
            </a:r>
            <a:br>
              <a:rPr lang="en-US" dirty="0"/>
            </a:br>
            <a:endParaRPr lang="en-US" dirty="0"/>
          </a:p>
        </p:txBody>
      </p:sp>
      <p:sp>
        <p:nvSpPr>
          <p:cNvPr id="3" name="Content Placeholder 2">
            <a:extLst>
              <a:ext uri="{FF2B5EF4-FFF2-40B4-BE49-F238E27FC236}">
                <a16:creationId xmlns:a16="http://schemas.microsoft.com/office/drawing/2014/main" id="{897738CC-CDF3-5018-15E4-25CB97CEDB22}"/>
              </a:ext>
            </a:extLst>
          </p:cNvPr>
          <p:cNvSpPr>
            <a:spLocks noGrp="1"/>
          </p:cNvSpPr>
          <p:nvPr>
            <p:ph idx="1"/>
          </p:nvPr>
        </p:nvSpPr>
        <p:spPr/>
        <p:txBody>
          <a:bodyPr>
            <a:normAutofit lnSpcReduction="10000"/>
          </a:bodyPr>
          <a:lstStyle/>
          <a:p>
            <a:pPr marL="0" indent="0">
              <a:buNone/>
            </a:pPr>
            <a:r>
              <a:rPr lang="en-US" dirty="0"/>
              <a:t>To resolve the overfitting issue, we usually split into three subsets:</a:t>
            </a:r>
          </a:p>
          <a:p>
            <a:r>
              <a:rPr lang="en-US" dirty="0"/>
              <a:t>Train </a:t>
            </a:r>
          </a:p>
          <a:p>
            <a:r>
              <a:rPr lang="en-US" dirty="0"/>
              <a:t>Test</a:t>
            </a:r>
          </a:p>
          <a:p>
            <a:r>
              <a:rPr lang="en-US" dirty="0"/>
              <a:t>Validation</a:t>
            </a:r>
          </a:p>
          <a:p>
            <a:endParaRPr lang="en-US" dirty="0"/>
          </a:p>
          <a:p>
            <a:pPr marL="0" indent="0">
              <a:buNone/>
            </a:pPr>
            <a:r>
              <a:rPr lang="en-US" dirty="0">
                <a:solidFill>
                  <a:schemeClr val="accent1">
                    <a:lumMod val="75000"/>
                  </a:schemeClr>
                </a:solidFill>
              </a:rPr>
              <a:t>Best practice:</a:t>
            </a:r>
          </a:p>
          <a:p>
            <a:pPr marL="0" indent="0">
              <a:buNone/>
            </a:pPr>
            <a:r>
              <a:rPr lang="en-US" dirty="0">
                <a:solidFill>
                  <a:schemeClr val="accent1">
                    <a:lumMod val="75000"/>
                  </a:schemeClr>
                </a:solidFill>
              </a:rPr>
              <a:t>Train : 70%-80%</a:t>
            </a:r>
          </a:p>
          <a:p>
            <a:pPr marL="0" indent="0">
              <a:buNone/>
            </a:pPr>
            <a:r>
              <a:rPr lang="en-US" dirty="0">
                <a:solidFill>
                  <a:schemeClr val="accent1">
                    <a:lumMod val="75000"/>
                  </a:schemeClr>
                </a:solidFill>
              </a:rPr>
              <a:t>Validation : 5%-10%</a:t>
            </a:r>
          </a:p>
          <a:p>
            <a:pPr marL="0" indent="0">
              <a:buNone/>
            </a:pPr>
            <a:r>
              <a:rPr lang="en-US" dirty="0">
                <a:solidFill>
                  <a:schemeClr val="accent1">
                    <a:lumMod val="75000"/>
                  </a:schemeClr>
                </a:solidFill>
              </a:rPr>
              <a:t>Test: 10%-25%</a:t>
            </a:r>
          </a:p>
        </p:txBody>
      </p:sp>
    </p:spTree>
    <p:extLst>
      <p:ext uri="{BB962C8B-B14F-4D97-AF65-F5344CB8AC3E}">
        <p14:creationId xmlns:p14="http://schemas.microsoft.com/office/powerpoint/2010/main" val="355417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B1C1-7766-F047-D1AC-0FBB3C5E40B5}"/>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C3B707E9-E409-4974-BB0C-D906478B5CFC}"/>
              </a:ext>
            </a:extLst>
          </p:cNvPr>
          <p:cNvSpPr>
            <a:spLocks noGrp="1"/>
          </p:cNvSpPr>
          <p:nvPr>
            <p:ph idx="1"/>
          </p:nvPr>
        </p:nvSpPr>
        <p:spPr>
          <a:xfrm>
            <a:off x="838200" y="1825625"/>
            <a:ext cx="3876675" cy="4351338"/>
          </a:xfrm>
        </p:spPr>
        <p:txBody>
          <a:bodyPr>
            <a:normAutofit/>
          </a:bodyPr>
          <a:lstStyle/>
          <a:p>
            <a:pPr marL="0" indent="0">
              <a:buNone/>
            </a:pPr>
            <a:r>
              <a:rPr lang="en-US" sz="2400" dirty="0"/>
              <a:t>1- split dataset into </a:t>
            </a:r>
            <a:r>
              <a:rPr lang="en-US" sz="2400" i="1" dirty="0"/>
              <a:t>k</a:t>
            </a:r>
            <a:r>
              <a:rPr lang="en-US" sz="2400" dirty="0"/>
              <a:t> groups (k-fold cross-validation), one of the groups as testing set and the others as the training set.</a:t>
            </a:r>
          </a:p>
          <a:p>
            <a:endParaRPr lang="en-US" sz="2400" dirty="0"/>
          </a:p>
          <a:p>
            <a:endParaRPr lang="en-US" sz="2400" dirty="0"/>
          </a:p>
          <a:p>
            <a:pPr marL="0" indent="0">
              <a:buNone/>
            </a:pPr>
            <a:r>
              <a:rPr lang="en-US" sz="2400" dirty="0"/>
              <a:t>2- repeat this process until each individual group has been used as the testing set </a:t>
            </a:r>
          </a:p>
        </p:txBody>
      </p:sp>
      <p:pic>
        <p:nvPicPr>
          <p:cNvPr id="7" name="Picture 6">
            <a:extLst>
              <a:ext uri="{FF2B5EF4-FFF2-40B4-BE49-F238E27FC236}">
                <a16:creationId xmlns:a16="http://schemas.microsoft.com/office/drawing/2014/main" id="{DBBC11EB-3855-E406-0056-CE39D809D4C4}"/>
              </a:ext>
            </a:extLst>
          </p:cNvPr>
          <p:cNvPicPr>
            <a:picLocks noChangeAspect="1"/>
          </p:cNvPicPr>
          <p:nvPr/>
        </p:nvPicPr>
        <p:blipFill>
          <a:blip r:embed="rId2"/>
          <a:stretch>
            <a:fillRect/>
          </a:stretch>
        </p:blipFill>
        <p:spPr>
          <a:xfrm>
            <a:off x="5009691" y="1567983"/>
            <a:ext cx="7182309" cy="4866621"/>
          </a:xfrm>
          <a:prstGeom prst="rect">
            <a:avLst/>
          </a:prstGeom>
        </p:spPr>
      </p:pic>
    </p:spTree>
    <p:extLst>
      <p:ext uri="{BB962C8B-B14F-4D97-AF65-F5344CB8AC3E}">
        <p14:creationId xmlns:p14="http://schemas.microsoft.com/office/powerpoint/2010/main" val="197189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37C6-F5E0-54D8-F326-5B9EFA3040DA}"/>
              </a:ext>
            </a:extLst>
          </p:cNvPr>
          <p:cNvSpPr>
            <a:spLocks noGrp="1"/>
          </p:cNvSpPr>
          <p:nvPr>
            <p:ph type="title"/>
          </p:nvPr>
        </p:nvSpPr>
        <p:spPr/>
        <p:txBody>
          <a:bodyPr/>
          <a:lstStyle/>
          <a:p>
            <a:r>
              <a:rPr lang="en-US" dirty="0"/>
              <a:t>Splitting Train and Test data</a:t>
            </a:r>
          </a:p>
        </p:txBody>
      </p:sp>
      <p:sp>
        <p:nvSpPr>
          <p:cNvPr id="3" name="Content Placeholder 2">
            <a:extLst>
              <a:ext uri="{FF2B5EF4-FFF2-40B4-BE49-F238E27FC236}">
                <a16:creationId xmlns:a16="http://schemas.microsoft.com/office/drawing/2014/main" id="{D2F5BDBC-54C5-0D0A-1DD0-F36A5E06C1DB}"/>
              </a:ext>
            </a:extLst>
          </p:cNvPr>
          <p:cNvSpPr>
            <a:spLocks noGrp="1"/>
          </p:cNvSpPr>
          <p:nvPr>
            <p:ph idx="1"/>
          </p:nvPr>
        </p:nvSpPr>
        <p:spPr/>
        <p:txBody>
          <a:bodyPr/>
          <a:lstStyle/>
          <a:p>
            <a:endParaRPr lang="en-US" dirty="0"/>
          </a:p>
          <a:p>
            <a:r>
              <a:rPr lang="en-US" dirty="0"/>
              <a:t>Train and test data should be </a:t>
            </a:r>
            <a:r>
              <a:rPr lang="en-US" dirty="0">
                <a:solidFill>
                  <a:srgbClr val="FF0000"/>
                </a:solidFill>
              </a:rPr>
              <a:t>separate</a:t>
            </a:r>
            <a:r>
              <a:rPr lang="en-US" dirty="0"/>
              <a:t> completely</a:t>
            </a:r>
          </a:p>
          <a:p>
            <a:r>
              <a:rPr lang="en-US" dirty="0"/>
              <a:t>We should </a:t>
            </a:r>
            <a:r>
              <a:rPr lang="en-US" dirty="0">
                <a:solidFill>
                  <a:srgbClr val="FF0000"/>
                </a:solidFill>
              </a:rPr>
              <a:t>not touch test </a:t>
            </a:r>
            <a:r>
              <a:rPr lang="en-US" dirty="0"/>
              <a:t>set during training</a:t>
            </a:r>
          </a:p>
          <a:p>
            <a:r>
              <a:rPr lang="en-US" dirty="0">
                <a:solidFill>
                  <a:srgbClr val="FF0000"/>
                </a:solidFill>
              </a:rPr>
              <a:t>Before training</a:t>
            </a:r>
            <a:r>
              <a:rPr lang="en-US" dirty="0"/>
              <a:t>/learning, randomly split train and test data</a:t>
            </a:r>
          </a:p>
          <a:p>
            <a:r>
              <a:rPr lang="en-US" dirty="0"/>
              <a:t>The test set must simulate a real-world scenario using</a:t>
            </a:r>
            <a:r>
              <a:rPr lang="en-US" dirty="0">
                <a:solidFill>
                  <a:srgbClr val="FF0000"/>
                </a:solidFill>
              </a:rPr>
              <a:t> unseen data</a:t>
            </a:r>
          </a:p>
          <a:p>
            <a:r>
              <a:rPr lang="en-US" dirty="0"/>
              <a:t>Avoid over-sampling , under-sampling, etc. on </a:t>
            </a:r>
            <a:r>
              <a:rPr lang="en-US" dirty="0">
                <a:solidFill>
                  <a:srgbClr val="FF0000"/>
                </a:solidFill>
              </a:rPr>
              <a:t>test data</a:t>
            </a:r>
          </a:p>
        </p:txBody>
      </p:sp>
    </p:spTree>
    <p:extLst>
      <p:ext uri="{BB962C8B-B14F-4D97-AF65-F5344CB8AC3E}">
        <p14:creationId xmlns:p14="http://schemas.microsoft.com/office/powerpoint/2010/main" val="158009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141" y="712429"/>
            <a:ext cx="8884371" cy="470646"/>
          </a:xfrm>
          <a:prstGeom prst="rect">
            <a:avLst/>
          </a:prstGeom>
        </p:spPr>
        <p:txBody>
          <a:bodyPr vert="horz" wrap="square" lIns="0" tIns="27182" rIns="0" bIns="0" rtlCol="0" anchor="ctr">
            <a:spAutoFit/>
          </a:bodyPr>
          <a:lstStyle/>
          <a:p>
            <a:pPr marL="20136">
              <a:spcBef>
                <a:spcPts val="214"/>
              </a:spcBef>
            </a:pPr>
            <a:r>
              <a:rPr lang="en-US" sz="3200" spc="16" dirty="0">
                <a:latin typeface="Arial"/>
                <a:cs typeface="Arial"/>
              </a:rPr>
              <a:t>Some</a:t>
            </a:r>
            <a:r>
              <a:rPr lang="en-US" sz="3200" spc="-40" dirty="0"/>
              <a:t> </a:t>
            </a:r>
            <a:r>
              <a:rPr lang="en-US" sz="3200" spc="16" dirty="0">
                <a:latin typeface="Arial"/>
                <a:cs typeface="Arial"/>
              </a:rPr>
              <a:t>Unsupervised Approaches</a:t>
            </a:r>
            <a:endParaRPr sz="3200" spc="-63" dirty="0"/>
          </a:p>
        </p:txBody>
      </p:sp>
      <p:sp>
        <p:nvSpPr>
          <p:cNvPr id="3" name="object 3"/>
          <p:cNvSpPr txBox="1"/>
          <p:nvPr/>
        </p:nvSpPr>
        <p:spPr>
          <a:xfrm>
            <a:off x="2559228" y="1942055"/>
            <a:ext cx="2062435" cy="1180849"/>
          </a:xfrm>
          <a:prstGeom prst="rect">
            <a:avLst/>
          </a:prstGeom>
        </p:spPr>
        <p:txBody>
          <a:bodyPr vert="horz" wrap="square" lIns="0" tIns="26175" rIns="0" bIns="0" rtlCol="0">
            <a:spAutoFit/>
          </a:bodyPr>
          <a:lstStyle/>
          <a:p>
            <a:pPr marR="33225" algn="ctr">
              <a:spcBef>
                <a:spcPts val="206"/>
              </a:spcBef>
            </a:pPr>
            <a:r>
              <a:rPr sz="952" b="1" u="sng" spc="16" dirty="0">
                <a:solidFill>
                  <a:srgbClr val="0000CC"/>
                </a:solidFill>
                <a:uFill>
                  <a:solidFill>
                    <a:srgbClr val="0000CC"/>
                  </a:solidFill>
                </a:uFill>
                <a:latin typeface="Arial"/>
                <a:cs typeface="Arial"/>
              </a:rPr>
              <a:t>Clustering</a:t>
            </a:r>
            <a:endParaRPr sz="952" dirty="0">
              <a:latin typeface="Arial"/>
              <a:cs typeface="Arial"/>
            </a:endParaRPr>
          </a:p>
          <a:p>
            <a:pPr>
              <a:spcBef>
                <a:spcPts val="24"/>
              </a:spcBef>
            </a:pPr>
            <a:endParaRPr sz="952" dirty="0">
              <a:latin typeface="Arial"/>
              <a:cs typeface="Arial"/>
            </a:endParaRPr>
          </a:p>
          <a:p>
            <a:pPr marL="20136" marR="8053" algn="just">
              <a:lnSpc>
                <a:spcPct val="98000"/>
              </a:lnSpc>
            </a:pPr>
            <a:r>
              <a:rPr sz="952" spc="16" dirty="0">
                <a:latin typeface="Arial MT"/>
                <a:cs typeface="Arial MT"/>
              </a:rPr>
              <a:t>Learn the </a:t>
            </a:r>
            <a:r>
              <a:rPr sz="952" spc="-246" dirty="0">
                <a:latin typeface="Arial MT"/>
                <a:cs typeface="Arial MT"/>
              </a:rPr>
              <a:t> </a:t>
            </a:r>
            <a:r>
              <a:rPr sz="952" spc="16" dirty="0">
                <a:latin typeface="Arial MT"/>
                <a:cs typeface="Arial MT"/>
              </a:rPr>
              <a:t>grouping structure for </a:t>
            </a:r>
            <a:r>
              <a:rPr sz="952" spc="24" dirty="0">
                <a:latin typeface="Arial MT"/>
                <a:cs typeface="Arial MT"/>
              </a:rPr>
              <a:t>a </a:t>
            </a:r>
            <a:r>
              <a:rPr sz="952" spc="16" dirty="0">
                <a:latin typeface="Arial MT"/>
                <a:cs typeface="Arial MT"/>
              </a:rPr>
              <a:t>given set </a:t>
            </a:r>
            <a:r>
              <a:rPr sz="952" spc="8" dirty="0">
                <a:latin typeface="Arial MT"/>
                <a:cs typeface="Arial MT"/>
              </a:rPr>
              <a:t>of </a:t>
            </a:r>
            <a:r>
              <a:rPr sz="952" spc="-246" dirty="0">
                <a:latin typeface="Arial MT"/>
                <a:cs typeface="Arial MT"/>
              </a:rPr>
              <a:t> </a:t>
            </a:r>
            <a:r>
              <a:rPr sz="952" spc="16" dirty="0">
                <a:latin typeface="Arial MT"/>
                <a:cs typeface="Arial MT"/>
              </a:rPr>
              <a:t>unlabeled</a:t>
            </a:r>
            <a:r>
              <a:rPr sz="952" dirty="0">
                <a:latin typeface="Arial MT"/>
                <a:cs typeface="Arial MT"/>
              </a:rPr>
              <a:t> </a:t>
            </a:r>
            <a:r>
              <a:rPr sz="952" spc="8" dirty="0">
                <a:latin typeface="Arial MT"/>
                <a:cs typeface="Arial MT"/>
              </a:rPr>
              <a:t>inputs</a:t>
            </a: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endParaRPr lang="en-US" sz="952" spc="8" dirty="0">
              <a:latin typeface="Arial MT"/>
              <a:cs typeface="Arial MT"/>
            </a:endParaRPr>
          </a:p>
          <a:p>
            <a:pPr marL="20136" marR="8053" algn="just">
              <a:lnSpc>
                <a:spcPct val="98000"/>
              </a:lnSpc>
            </a:pPr>
            <a:r>
              <a:rPr lang="en-US" sz="952" dirty="0">
                <a:latin typeface="Arial MT"/>
                <a:cs typeface="Arial MT"/>
              </a:rPr>
              <a:t>k-Means, Hierarchical Clustering, ...</a:t>
            </a:r>
          </a:p>
          <a:p>
            <a:pPr marL="20136" marR="8053" algn="just">
              <a:lnSpc>
                <a:spcPct val="98000"/>
              </a:lnSpc>
            </a:pPr>
            <a:endParaRPr lang="en-US" sz="952" dirty="0">
              <a:latin typeface="Arial MT"/>
              <a:cs typeface="Arial MT"/>
            </a:endParaRPr>
          </a:p>
        </p:txBody>
      </p:sp>
      <p:sp>
        <p:nvSpPr>
          <p:cNvPr id="4" name="object 4"/>
          <p:cNvSpPr txBox="1"/>
          <p:nvPr/>
        </p:nvSpPr>
        <p:spPr>
          <a:xfrm>
            <a:off x="2559225" y="3840441"/>
            <a:ext cx="2246512" cy="1370709"/>
          </a:xfrm>
          <a:prstGeom prst="rect">
            <a:avLst/>
          </a:prstGeom>
        </p:spPr>
        <p:txBody>
          <a:bodyPr vert="horz" wrap="square" lIns="0" tIns="26175" rIns="0" bIns="0" rtlCol="0">
            <a:spAutoFit/>
          </a:bodyPr>
          <a:lstStyle/>
          <a:p>
            <a:pPr marL="268808">
              <a:spcBef>
                <a:spcPts val="206"/>
              </a:spcBef>
            </a:pPr>
            <a:r>
              <a:rPr lang="en-US" sz="952" b="1" u="sng" spc="16" dirty="0">
                <a:solidFill>
                  <a:srgbClr val="0000CC"/>
                </a:solidFill>
                <a:uFill>
                  <a:solidFill>
                    <a:srgbClr val="0000CC"/>
                  </a:solidFill>
                </a:uFill>
                <a:latin typeface="Arial"/>
                <a:cs typeface="Arial"/>
              </a:rPr>
              <a:t>Association Rules</a:t>
            </a:r>
          </a:p>
          <a:p>
            <a:pPr marL="268808">
              <a:spcBef>
                <a:spcPts val="206"/>
              </a:spcBef>
            </a:pPr>
            <a:endParaRPr sz="952" dirty="0">
              <a:latin typeface="Arial"/>
              <a:cs typeface="Arial"/>
            </a:endParaRPr>
          </a:p>
          <a:p>
            <a:pPr>
              <a:spcBef>
                <a:spcPts val="48"/>
              </a:spcBef>
            </a:pPr>
            <a:r>
              <a:rPr lang="en-US" sz="952" spc="16" dirty="0">
                <a:latin typeface="Arial MT"/>
              </a:rPr>
              <a:t>Association rule mining is a rule-based machine learning method for discovering interesting relations between variables in transactional databases. </a:t>
            </a:r>
          </a:p>
          <a:p>
            <a:pPr>
              <a:spcBef>
                <a:spcPts val="48"/>
              </a:spcBef>
            </a:pPr>
            <a:endParaRPr lang="en-US" sz="952" spc="16" dirty="0">
              <a:latin typeface="Arial MT"/>
            </a:endParaRPr>
          </a:p>
          <a:p>
            <a:pPr>
              <a:spcBef>
                <a:spcPts val="48"/>
              </a:spcBef>
            </a:pPr>
            <a:endParaRPr lang="en-US" sz="952" spc="16" dirty="0">
              <a:latin typeface="Arial MT"/>
            </a:endParaRPr>
          </a:p>
          <a:p>
            <a:pPr>
              <a:spcBef>
                <a:spcPts val="48"/>
              </a:spcBef>
            </a:pPr>
            <a:r>
              <a:rPr lang="en-US" sz="952" spc="16" dirty="0" err="1">
                <a:latin typeface="Arial MT"/>
              </a:rPr>
              <a:t>Apriori</a:t>
            </a:r>
            <a:r>
              <a:rPr lang="en-US" sz="952" spc="16" dirty="0">
                <a:latin typeface="Arial MT"/>
              </a:rPr>
              <a:t>, FP-growth, …</a:t>
            </a:r>
            <a:endParaRPr sz="952" spc="16" dirty="0">
              <a:latin typeface="Arial MT"/>
            </a:endParaRPr>
          </a:p>
        </p:txBody>
      </p:sp>
      <p:sp>
        <p:nvSpPr>
          <p:cNvPr id="5" name="object 5"/>
          <p:cNvSpPr/>
          <p:nvPr/>
        </p:nvSpPr>
        <p:spPr>
          <a:xfrm>
            <a:off x="2094372" y="3615263"/>
            <a:ext cx="7993951" cy="0"/>
          </a:xfrm>
          <a:custGeom>
            <a:avLst/>
            <a:gdLst/>
            <a:ahLst/>
            <a:cxnLst/>
            <a:rect l="l" t="t" r="r" b="b"/>
            <a:pathLst>
              <a:path w="5040630">
                <a:moveTo>
                  <a:pt x="0" y="0"/>
                </a:moveTo>
                <a:lnTo>
                  <a:pt x="5040185" y="0"/>
                </a:lnTo>
              </a:path>
            </a:pathLst>
          </a:custGeom>
          <a:ln w="3175">
            <a:solidFill>
              <a:srgbClr val="000000"/>
            </a:solidFill>
          </a:ln>
        </p:spPr>
        <p:txBody>
          <a:bodyPr wrap="square" lIns="0" tIns="0" rIns="0" bIns="0" rtlCol="0"/>
          <a:lstStyle/>
          <a:p>
            <a:endParaRPr sz="2855"/>
          </a:p>
        </p:txBody>
      </p:sp>
      <p:pic>
        <p:nvPicPr>
          <p:cNvPr id="6" name="object 6"/>
          <p:cNvPicPr/>
          <p:nvPr/>
        </p:nvPicPr>
        <p:blipFill>
          <a:blip r:embed="rId3" cstate="print"/>
          <a:stretch>
            <a:fillRect/>
          </a:stretch>
        </p:blipFill>
        <p:spPr>
          <a:xfrm>
            <a:off x="5433445" y="1744284"/>
            <a:ext cx="3421323" cy="1671482"/>
          </a:xfrm>
          <a:prstGeom prst="rect">
            <a:avLst/>
          </a:prstGeom>
        </p:spPr>
      </p:pic>
      <p:pic>
        <p:nvPicPr>
          <p:cNvPr id="9" name="Picture 8" descr="Diagram&#10;&#10;Description automatically generated">
            <a:extLst>
              <a:ext uri="{FF2B5EF4-FFF2-40B4-BE49-F238E27FC236}">
                <a16:creationId xmlns:a16="http://schemas.microsoft.com/office/drawing/2014/main" id="{5C9945C2-AF2E-4724-7B6D-37C9892B035C}"/>
              </a:ext>
            </a:extLst>
          </p:cNvPr>
          <p:cNvPicPr>
            <a:picLocks noChangeAspect="1"/>
          </p:cNvPicPr>
          <p:nvPr/>
        </p:nvPicPr>
        <p:blipFill>
          <a:blip r:embed="rId4"/>
          <a:stretch>
            <a:fillRect/>
          </a:stretch>
        </p:blipFill>
        <p:spPr>
          <a:xfrm>
            <a:off x="4967197" y="3628646"/>
            <a:ext cx="2872362" cy="1733820"/>
          </a:xfrm>
          <a:prstGeom prst="rect">
            <a:avLst/>
          </a:prstGeom>
        </p:spPr>
      </p:pic>
      <p:pic>
        <p:nvPicPr>
          <p:cNvPr id="11" name="Picture 10">
            <a:extLst>
              <a:ext uri="{FF2B5EF4-FFF2-40B4-BE49-F238E27FC236}">
                <a16:creationId xmlns:a16="http://schemas.microsoft.com/office/drawing/2014/main" id="{66456580-B18E-7D2B-B509-0BA5FE145B72}"/>
              </a:ext>
            </a:extLst>
          </p:cNvPr>
          <p:cNvPicPr>
            <a:picLocks noChangeAspect="1"/>
          </p:cNvPicPr>
          <p:nvPr/>
        </p:nvPicPr>
        <p:blipFill>
          <a:blip r:embed="rId5"/>
          <a:stretch>
            <a:fillRect/>
          </a:stretch>
        </p:blipFill>
        <p:spPr>
          <a:xfrm>
            <a:off x="6615194" y="5542394"/>
            <a:ext cx="3783035" cy="1187500"/>
          </a:xfrm>
          <a:prstGeom prst="rect">
            <a:avLst/>
          </a:prstGeom>
        </p:spPr>
      </p:pic>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bject 50">
            <a:extLst>
              <a:ext uri="{FF2B5EF4-FFF2-40B4-BE49-F238E27FC236}">
                <a16:creationId xmlns:a16="http://schemas.microsoft.com/office/drawing/2014/main" id="{C39DC29E-15BE-DF49-F541-C84755E326AC}"/>
              </a:ext>
            </a:extLst>
          </p:cNvPr>
          <p:cNvSpPr/>
          <p:nvPr/>
        </p:nvSpPr>
        <p:spPr>
          <a:xfrm>
            <a:off x="7013713" y="2298151"/>
            <a:ext cx="1302114" cy="1250754"/>
          </a:xfrm>
          <a:custGeom>
            <a:avLst/>
            <a:gdLst/>
            <a:ahLst/>
            <a:cxnLst/>
            <a:rect l="l" t="t" r="r" b="b"/>
            <a:pathLst>
              <a:path w="821054" h="788669">
                <a:moveTo>
                  <a:pt x="410337" y="0"/>
                </a:moveTo>
                <a:lnTo>
                  <a:pt x="0" y="394335"/>
                </a:lnTo>
                <a:lnTo>
                  <a:pt x="410337" y="788289"/>
                </a:lnTo>
                <a:lnTo>
                  <a:pt x="821055" y="394335"/>
                </a:lnTo>
                <a:lnTo>
                  <a:pt x="410337" y="0"/>
                </a:lnTo>
                <a:close/>
              </a:path>
            </a:pathLst>
          </a:custGeom>
          <a:solidFill>
            <a:srgbClr val="669999"/>
          </a:solidFill>
        </p:spPr>
        <p:txBody>
          <a:bodyPr wrap="square" lIns="0" tIns="0" rIns="0" bIns="0" rtlCol="0"/>
          <a:lstStyle/>
          <a:p>
            <a:endParaRPr sz="2855"/>
          </a:p>
        </p:txBody>
      </p:sp>
      <p:sp>
        <p:nvSpPr>
          <p:cNvPr id="2" name="object 2"/>
          <p:cNvSpPr txBox="1">
            <a:spLocks noGrp="1"/>
          </p:cNvSpPr>
          <p:nvPr>
            <p:ph type="title"/>
          </p:nvPr>
        </p:nvSpPr>
        <p:spPr>
          <a:xfrm>
            <a:off x="1506482" y="524025"/>
            <a:ext cx="7730104" cy="470646"/>
          </a:xfrm>
          <a:prstGeom prst="rect">
            <a:avLst/>
          </a:prstGeom>
        </p:spPr>
        <p:txBody>
          <a:bodyPr vert="horz" wrap="square" lIns="0" tIns="27182" rIns="0" bIns="0" rtlCol="0" anchor="ctr">
            <a:spAutoFit/>
          </a:bodyPr>
          <a:lstStyle/>
          <a:p>
            <a:pPr marL="20136">
              <a:spcBef>
                <a:spcPts val="214"/>
              </a:spcBef>
            </a:pPr>
            <a:r>
              <a:rPr lang="en-US" sz="3200" spc="-63" dirty="0"/>
              <a:t>A Typical </a:t>
            </a:r>
            <a:r>
              <a:rPr sz="3200" spc="-63" dirty="0"/>
              <a:t>Un</a:t>
            </a:r>
            <a:r>
              <a:rPr lang="en-US" sz="3200" spc="-63" dirty="0"/>
              <a:t>s</a:t>
            </a:r>
            <a:r>
              <a:rPr sz="3200" spc="-63" dirty="0"/>
              <a:t>upervised</a:t>
            </a:r>
            <a:r>
              <a:rPr sz="3200" spc="214" dirty="0"/>
              <a:t> </a:t>
            </a:r>
            <a:r>
              <a:rPr sz="3200" spc="-71" dirty="0"/>
              <a:t>Learning</a:t>
            </a:r>
            <a:endParaRPr sz="3200" spc="-40" dirty="0"/>
          </a:p>
        </p:txBody>
      </p:sp>
      <p:grpSp>
        <p:nvGrpSpPr>
          <p:cNvPr id="3" name="object 3"/>
          <p:cNvGrpSpPr/>
          <p:nvPr/>
        </p:nvGrpSpPr>
        <p:grpSpPr>
          <a:xfrm>
            <a:off x="2769925" y="1644047"/>
            <a:ext cx="3287005" cy="1772405"/>
            <a:chOff x="785622" y="496912"/>
            <a:chExt cx="2072639" cy="1117600"/>
          </a:xfrm>
        </p:grpSpPr>
        <p:pic>
          <p:nvPicPr>
            <p:cNvPr id="4" name="object 4"/>
            <p:cNvPicPr/>
            <p:nvPr/>
          </p:nvPicPr>
          <p:blipFill>
            <a:blip r:embed="rId2" cstate="print"/>
            <a:stretch>
              <a:fillRect/>
            </a:stretch>
          </p:blipFill>
          <p:spPr>
            <a:xfrm>
              <a:off x="1756791" y="496912"/>
              <a:ext cx="425195" cy="325755"/>
            </a:xfrm>
            <a:prstGeom prst="rect">
              <a:avLst/>
            </a:prstGeom>
          </p:spPr>
        </p:pic>
        <p:pic>
          <p:nvPicPr>
            <p:cNvPr id="5" name="object 5"/>
            <p:cNvPicPr/>
            <p:nvPr/>
          </p:nvPicPr>
          <p:blipFill>
            <a:blip r:embed="rId3" cstate="print"/>
            <a:stretch>
              <a:fillRect/>
            </a:stretch>
          </p:blipFill>
          <p:spPr>
            <a:xfrm>
              <a:off x="1528191" y="623404"/>
              <a:ext cx="454914" cy="342519"/>
            </a:xfrm>
            <a:prstGeom prst="rect">
              <a:avLst/>
            </a:prstGeom>
          </p:spPr>
        </p:pic>
        <p:pic>
          <p:nvPicPr>
            <p:cNvPr id="6" name="object 6"/>
            <p:cNvPicPr/>
            <p:nvPr/>
          </p:nvPicPr>
          <p:blipFill>
            <a:blip r:embed="rId4" cstate="print"/>
            <a:stretch>
              <a:fillRect/>
            </a:stretch>
          </p:blipFill>
          <p:spPr>
            <a:xfrm>
              <a:off x="1335023" y="732751"/>
              <a:ext cx="423290" cy="340994"/>
            </a:xfrm>
            <a:prstGeom prst="rect">
              <a:avLst/>
            </a:prstGeom>
          </p:spPr>
        </p:pic>
        <p:pic>
          <p:nvPicPr>
            <p:cNvPr id="7" name="object 7"/>
            <p:cNvPicPr/>
            <p:nvPr/>
          </p:nvPicPr>
          <p:blipFill>
            <a:blip r:embed="rId5" cstate="print"/>
            <a:stretch>
              <a:fillRect/>
            </a:stretch>
          </p:blipFill>
          <p:spPr>
            <a:xfrm>
              <a:off x="1139571" y="941920"/>
              <a:ext cx="427863" cy="347852"/>
            </a:xfrm>
            <a:prstGeom prst="rect">
              <a:avLst/>
            </a:prstGeom>
          </p:spPr>
        </p:pic>
        <p:pic>
          <p:nvPicPr>
            <p:cNvPr id="8" name="object 8"/>
            <p:cNvPicPr/>
            <p:nvPr/>
          </p:nvPicPr>
          <p:blipFill>
            <a:blip r:embed="rId6" cstate="print"/>
            <a:stretch>
              <a:fillRect/>
            </a:stretch>
          </p:blipFill>
          <p:spPr>
            <a:xfrm>
              <a:off x="962406" y="1062697"/>
              <a:ext cx="398144" cy="328041"/>
            </a:xfrm>
            <a:prstGeom prst="rect">
              <a:avLst/>
            </a:prstGeom>
          </p:spPr>
        </p:pic>
        <p:pic>
          <p:nvPicPr>
            <p:cNvPr id="9" name="object 9"/>
            <p:cNvPicPr/>
            <p:nvPr/>
          </p:nvPicPr>
          <p:blipFill>
            <a:blip r:embed="rId7" cstate="print"/>
            <a:stretch>
              <a:fillRect/>
            </a:stretch>
          </p:blipFill>
          <p:spPr>
            <a:xfrm>
              <a:off x="785622" y="1203286"/>
              <a:ext cx="382142" cy="313181"/>
            </a:xfrm>
            <a:prstGeom prst="rect">
              <a:avLst/>
            </a:prstGeom>
          </p:spPr>
        </p:pic>
        <p:sp>
          <p:nvSpPr>
            <p:cNvPr id="10" name="object 10"/>
            <p:cNvSpPr/>
            <p:nvPr/>
          </p:nvSpPr>
          <p:spPr>
            <a:xfrm>
              <a:off x="2814828" y="555586"/>
              <a:ext cx="43180" cy="378460"/>
            </a:xfrm>
            <a:custGeom>
              <a:avLst/>
              <a:gdLst/>
              <a:ahLst/>
              <a:cxnLst/>
              <a:rect l="l" t="t" r="r" b="b"/>
              <a:pathLst>
                <a:path w="43180" h="378459">
                  <a:moveTo>
                    <a:pt x="43053" y="0"/>
                  </a:moveTo>
                  <a:lnTo>
                    <a:pt x="0" y="0"/>
                  </a:lnTo>
                  <a:lnTo>
                    <a:pt x="0" y="377952"/>
                  </a:lnTo>
                  <a:lnTo>
                    <a:pt x="21717" y="377952"/>
                  </a:lnTo>
                  <a:lnTo>
                    <a:pt x="43053" y="377952"/>
                  </a:lnTo>
                  <a:lnTo>
                    <a:pt x="43053" y="0"/>
                  </a:lnTo>
                  <a:close/>
                </a:path>
              </a:pathLst>
            </a:custGeom>
            <a:solidFill>
              <a:srgbClr val="FF6600"/>
            </a:solidFill>
          </p:spPr>
          <p:txBody>
            <a:bodyPr wrap="square" lIns="0" tIns="0" rIns="0" bIns="0" rtlCol="0"/>
            <a:lstStyle/>
            <a:p>
              <a:endParaRPr sz="2855"/>
            </a:p>
          </p:txBody>
        </p:sp>
        <p:sp>
          <p:nvSpPr>
            <p:cNvPr id="11" name="object 11"/>
            <p:cNvSpPr/>
            <p:nvPr/>
          </p:nvSpPr>
          <p:spPr>
            <a:xfrm>
              <a:off x="2814828" y="555586"/>
              <a:ext cx="43180" cy="378460"/>
            </a:xfrm>
            <a:custGeom>
              <a:avLst/>
              <a:gdLst/>
              <a:ahLst/>
              <a:cxnLst/>
              <a:rect l="l" t="t" r="r" b="b"/>
              <a:pathLst>
                <a:path w="43180" h="378459">
                  <a:moveTo>
                    <a:pt x="21717" y="377952"/>
                  </a:moveTo>
                  <a:lnTo>
                    <a:pt x="0" y="377952"/>
                  </a:lnTo>
                  <a:lnTo>
                    <a:pt x="0" y="0"/>
                  </a:lnTo>
                  <a:lnTo>
                    <a:pt x="43053" y="0"/>
                  </a:lnTo>
                  <a:lnTo>
                    <a:pt x="43053" y="377952"/>
                  </a:lnTo>
                  <a:lnTo>
                    <a:pt x="21717" y="377952"/>
                  </a:lnTo>
                  <a:close/>
                </a:path>
              </a:pathLst>
            </a:custGeom>
            <a:ln w="3175">
              <a:solidFill>
                <a:srgbClr val="3364A3"/>
              </a:solidFill>
            </a:ln>
          </p:spPr>
          <p:txBody>
            <a:bodyPr wrap="square" lIns="0" tIns="0" rIns="0" bIns="0" rtlCol="0"/>
            <a:lstStyle/>
            <a:p>
              <a:endParaRPr sz="2855"/>
            </a:p>
          </p:txBody>
        </p:sp>
        <p:sp>
          <p:nvSpPr>
            <p:cNvPr id="12" name="object 12"/>
            <p:cNvSpPr/>
            <p:nvPr/>
          </p:nvSpPr>
          <p:spPr>
            <a:xfrm>
              <a:off x="2739009" y="739228"/>
              <a:ext cx="43815" cy="334645"/>
            </a:xfrm>
            <a:custGeom>
              <a:avLst/>
              <a:gdLst/>
              <a:ahLst/>
              <a:cxnLst/>
              <a:rect l="l" t="t" r="r" b="b"/>
              <a:pathLst>
                <a:path w="43814" h="334644">
                  <a:moveTo>
                    <a:pt x="43434" y="0"/>
                  </a:moveTo>
                  <a:lnTo>
                    <a:pt x="0" y="0"/>
                  </a:lnTo>
                  <a:lnTo>
                    <a:pt x="0" y="334518"/>
                  </a:lnTo>
                  <a:lnTo>
                    <a:pt x="21717" y="334518"/>
                  </a:lnTo>
                  <a:lnTo>
                    <a:pt x="43434" y="334518"/>
                  </a:lnTo>
                  <a:lnTo>
                    <a:pt x="43434" y="0"/>
                  </a:lnTo>
                  <a:close/>
                </a:path>
              </a:pathLst>
            </a:custGeom>
            <a:solidFill>
              <a:srgbClr val="FFCC00"/>
            </a:solidFill>
          </p:spPr>
          <p:txBody>
            <a:bodyPr wrap="square" lIns="0" tIns="0" rIns="0" bIns="0" rtlCol="0"/>
            <a:lstStyle/>
            <a:p>
              <a:endParaRPr sz="2855"/>
            </a:p>
          </p:txBody>
        </p:sp>
        <p:sp>
          <p:nvSpPr>
            <p:cNvPr id="13" name="object 13"/>
            <p:cNvSpPr/>
            <p:nvPr/>
          </p:nvSpPr>
          <p:spPr>
            <a:xfrm>
              <a:off x="2739009" y="739228"/>
              <a:ext cx="43815" cy="334645"/>
            </a:xfrm>
            <a:custGeom>
              <a:avLst/>
              <a:gdLst/>
              <a:ahLst/>
              <a:cxnLst/>
              <a:rect l="l" t="t" r="r" b="b"/>
              <a:pathLst>
                <a:path w="43814" h="334644">
                  <a:moveTo>
                    <a:pt x="21717" y="334518"/>
                  </a:moveTo>
                  <a:lnTo>
                    <a:pt x="0" y="334518"/>
                  </a:lnTo>
                  <a:lnTo>
                    <a:pt x="0" y="0"/>
                  </a:lnTo>
                  <a:lnTo>
                    <a:pt x="43434" y="0"/>
                  </a:lnTo>
                  <a:lnTo>
                    <a:pt x="43434" y="334518"/>
                  </a:lnTo>
                  <a:lnTo>
                    <a:pt x="21717" y="334518"/>
                  </a:lnTo>
                  <a:close/>
                </a:path>
              </a:pathLst>
            </a:custGeom>
            <a:ln w="3175">
              <a:solidFill>
                <a:srgbClr val="3364A3"/>
              </a:solidFill>
            </a:ln>
          </p:spPr>
          <p:txBody>
            <a:bodyPr wrap="square" lIns="0" tIns="0" rIns="0" bIns="0" rtlCol="0"/>
            <a:lstStyle/>
            <a:p>
              <a:endParaRPr sz="2855"/>
            </a:p>
          </p:txBody>
        </p:sp>
        <p:sp>
          <p:nvSpPr>
            <p:cNvPr id="14" name="object 14"/>
            <p:cNvSpPr/>
            <p:nvPr/>
          </p:nvSpPr>
          <p:spPr>
            <a:xfrm>
              <a:off x="2652902" y="911821"/>
              <a:ext cx="43180" cy="313690"/>
            </a:xfrm>
            <a:custGeom>
              <a:avLst/>
              <a:gdLst/>
              <a:ahLst/>
              <a:cxnLst/>
              <a:rect l="l" t="t" r="r" b="b"/>
              <a:pathLst>
                <a:path w="43180" h="313690">
                  <a:moveTo>
                    <a:pt x="43053" y="0"/>
                  </a:moveTo>
                  <a:lnTo>
                    <a:pt x="0" y="0"/>
                  </a:lnTo>
                  <a:lnTo>
                    <a:pt x="0" y="313182"/>
                  </a:lnTo>
                  <a:lnTo>
                    <a:pt x="21336" y="313182"/>
                  </a:lnTo>
                  <a:lnTo>
                    <a:pt x="43053" y="313182"/>
                  </a:lnTo>
                  <a:lnTo>
                    <a:pt x="43053" y="0"/>
                  </a:lnTo>
                  <a:close/>
                </a:path>
              </a:pathLst>
            </a:custGeom>
            <a:solidFill>
              <a:srgbClr val="FFC399"/>
            </a:solidFill>
          </p:spPr>
          <p:txBody>
            <a:bodyPr wrap="square" lIns="0" tIns="0" rIns="0" bIns="0" rtlCol="0"/>
            <a:lstStyle/>
            <a:p>
              <a:endParaRPr sz="2855"/>
            </a:p>
          </p:txBody>
        </p:sp>
        <p:sp>
          <p:nvSpPr>
            <p:cNvPr id="15" name="object 15"/>
            <p:cNvSpPr/>
            <p:nvPr/>
          </p:nvSpPr>
          <p:spPr>
            <a:xfrm>
              <a:off x="2652902" y="911821"/>
              <a:ext cx="43180" cy="313690"/>
            </a:xfrm>
            <a:custGeom>
              <a:avLst/>
              <a:gdLst/>
              <a:ahLst/>
              <a:cxnLst/>
              <a:rect l="l" t="t" r="r" b="b"/>
              <a:pathLst>
                <a:path w="43180" h="313690">
                  <a:moveTo>
                    <a:pt x="21336" y="313182"/>
                  </a:moveTo>
                  <a:lnTo>
                    <a:pt x="0" y="313182"/>
                  </a:lnTo>
                  <a:lnTo>
                    <a:pt x="0" y="0"/>
                  </a:lnTo>
                  <a:lnTo>
                    <a:pt x="43053" y="0"/>
                  </a:lnTo>
                  <a:lnTo>
                    <a:pt x="43053" y="313182"/>
                  </a:lnTo>
                  <a:lnTo>
                    <a:pt x="21336" y="313182"/>
                  </a:lnTo>
                  <a:close/>
                </a:path>
              </a:pathLst>
            </a:custGeom>
            <a:ln w="3175">
              <a:solidFill>
                <a:srgbClr val="3364A3"/>
              </a:solidFill>
            </a:ln>
          </p:spPr>
          <p:txBody>
            <a:bodyPr wrap="square" lIns="0" tIns="0" rIns="0" bIns="0" rtlCol="0"/>
            <a:lstStyle/>
            <a:p>
              <a:endParaRPr sz="2855"/>
            </a:p>
          </p:txBody>
        </p:sp>
        <p:sp>
          <p:nvSpPr>
            <p:cNvPr id="16" name="object 16"/>
            <p:cNvSpPr/>
            <p:nvPr/>
          </p:nvSpPr>
          <p:spPr>
            <a:xfrm>
              <a:off x="2566416" y="1030693"/>
              <a:ext cx="43180" cy="323850"/>
            </a:xfrm>
            <a:custGeom>
              <a:avLst/>
              <a:gdLst/>
              <a:ahLst/>
              <a:cxnLst/>
              <a:rect l="l" t="t" r="r" b="b"/>
              <a:pathLst>
                <a:path w="43180" h="323850">
                  <a:moveTo>
                    <a:pt x="43053" y="0"/>
                  </a:moveTo>
                  <a:lnTo>
                    <a:pt x="0" y="0"/>
                  </a:lnTo>
                  <a:lnTo>
                    <a:pt x="0" y="323850"/>
                  </a:lnTo>
                  <a:lnTo>
                    <a:pt x="21717" y="323850"/>
                  </a:lnTo>
                  <a:lnTo>
                    <a:pt x="43053" y="323850"/>
                  </a:lnTo>
                  <a:lnTo>
                    <a:pt x="43053" y="0"/>
                  </a:lnTo>
                  <a:close/>
                </a:path>
              </a:pathLst>
            </a:custGeom>
            <a:solidFill>
              <a:srgbClr val="009933"/>
            </a:solidFill>
          </p:spPr>
          <p:txBody>
            <a:bodyPr wrap="square" lIns="0" tIns="0" rIns="0" bIns="0" rtlCol="0"/>
            <a:lstStyle/>
            <a:p>
              <a:endParaRPr sz="2855"/>
            </a:p>
          </p:txBody>
        </p:sp>
        <p:sp>
          <p:nvSpPr>
            <p:cNvPr id="17" name="object 17"/>
            <p:cNvSpPr/>
            <p:nvPr/>
          </p:nvSpPr>
          <p:spPr>
            <a:xfrm>
              <a:off x="2566416" y="1030693"/>
              <a:ext cx="43180" cy="323850"/>
            </a:xfrm>
            <a:custGeom>
              <a:avLst/>
              <a:gdLst/>
              <a:ahLst/>
              <a:cxnLst/>
              <a:rect l="l" t="t" r="r" b="b"/>
              <a:pathLst>
                <a:path w="43180" h="323850">
                  <a:moveTo>
                    <a:pt x="21717" y="323850"/>
                  </a:moveTo>
                  <a:lnTo>
                    <a:pt x="0" y="323850"/>
                  </a:lnTo>
                  <a:lnTo>
                    <a:pt x="0" y="0"/>
                  </a:lnTo>
                  <a:lnTo>
                    <a:pt x="43053" y="0"/>
                  </a:lnTo>
                  <a:lnTo>
                    <a:pt x="43053" y="323850"/>
                  </a:lnTo>
                  <a:lnTo>
                    <a:pt x="21717" y="323850"/>
                  </a:lnTo>
                  <a:close/>
                </a:path>
              </a:pathLst>
            </a:custGeom>
            <a:ln w="3175">
              <a:solidFill>
                <a:srgbClr val="3364A3"/>
              </a:solidFill>
            </a:ln>
          </p:spPr>
          <p:txBody>
            <a:bodyPr wrap="square" lIns="0" tIns="0" rIns="0" bIns="0" rtlCol="0"/>
            <a:lstStyle/>
            <a:p>
              <a:endParaRPr sz="2855"/>
            </a:p>
          </p:txBody>
        </p:sp>
        <p:sp>
          <p:nvSpPr>
            <p:cNvPr id="18" name="object 18"/>
            <p:cNvSpPr/>
            <p:nvPr/>
          </p:nvSpPr>
          <p:spPr>
            <a:xfrm>
              <a:off x="2490597" y="1214335"/>
              <a:ext cx="43815" cy="281305"/>
            </a:xfrm>
            <a:custGeom>
              <a:avLst/>
              <a:gdLst/>
              <a:ahLst/>
              <a:cxnLst/>
              <a:rect l="l" t="t" r="r" b="b"/>
              <a:pathLst>
                <a:path w="43814" h="281305">
                  <a:moveTo>
                    <a:pt x="43434" y="0"/>
                  </a:moveTo>
                  <a:lnTo>
                    <a:pt x="0" y="0"/>
                  </a:lnTo>
                  <a:lnTo>
                    <a:pt x="0" y="280797"/>
                  </a:lnTo>
                  <a:lnTo>
                    <a:pt x="21717" y="280797"/>
                  </a:lnTo>
                  <a:lnTo>
                    <a:pt x="43434" y="280797"/>
                  </a:lnTo>
                  <a:lnTo>
                    <a:pt x="43434" y="0"/>
                  </a:lnTo>
                  <a:close/>
                </a:path>
              </a:pathLst>
            </a:custGeom>
            <a:solidFill>
              <a:srgbClr val="00CC33"/>
            </a:solidFill>
          </p:spPr>
          <p:txBody>
            <a:bodyPr wrap="square" lIns="0" tIns="0" rIns="0" bIns="0" rtlCol="0"/>
            <a:lstStyle/>
            <a:p>
              <a:endParaRPr sz="2855"/>
            </a:p>
          </p:txBody>
        </p:sp>
        <p:sp>
          <p:nvSpPr>
            <p:cNvPr id="19" name="object 19"/>
            <p:cNvSpPr/>
            <p:nvPr/>
          </p:nvSpPr>
          <p:spPr>
            <a:xfrm>
              <a:off x="2490597" y="1214335"/>
              <a:ext cx="43815" cy="281305"/>
            </a:xfrm>
            <a:custGeom>
              <a:avLst/>
              <a:gdLst/>
              <a:ahLst/>
              <a:cxnLst/>
              <a:rect l="l" t="t" r="r" b="b"/>
              <a:pathLst>
                <a:path w="43814" h="281305">
                  <a:moveTo>
                    <a:pt x="21717" y="280797"/>
                  </a:moveTo>
                  <a:lnTo>
                    <a:pt x="0" y="280797"/>
                  </a:lnTo>
                  <a:lnTo>
                    <a:pt x="0" y="0"/>
                  </a:lnTo>
                  <a:lnTo>
                    <a:pt x="43434" y="0"/>
                  </a:lnTo>
                  <a:lnTo>
                    <a:pt x="43434" y="280797"/>
                  </a:lnTo>
                  <a:lnTo>
                    <a:pt x="21717" y="280797"/>
                  </a:lnTo>
                  <a:close/>
                </a:path>
              </a:pathLst>
            </a:custGeom>
            <a:ln w="3175">
              <a:solidFill>
                <a:srgbClr val="3364A3"/>
              </a:solidFill>
            </a:ln>
          </p:spPr>
          <p:txBody>
            <a:bodyPr wrap="square" lIns="0" tIns="0" rIns="0" bIns="0" rtlCol="0"/>
            <a:lstStyle/>
            <a:p>
              <a:endParaRPr sz="2855"/>
            </a:p>
          </p:txBody>
        </p:sp>
        <p:sp>
          <p:nvSpPr>
            <p:cNvPr id="20" name="object 20"/>
            <p:cNvSpPr/>
            <p:nvPr/>
          </p:nvSpPr>
          <p:spPr>
            <a:xfrm>
              <a:off x="2404491" y="1386928"/>
              <a:ext cx="43180" cy="227329"/>
            </a:xfrm>
            <a:custGeom>
              <a:avLst/>
              <a:gdLst/>
              <a:ahLst/>
              <a:cxnLst/>
              <a:rect l="l" t="t" r="r" b="b"/>
              <a:pathLst>
                <a:path w="43180" h="227330">
                  <a:moveTo>
                    <a:pt x="43053" y="0"/>
                  </a:moveTo>
                  <a:lnTo>
                    <a:pt x="0" y="0"/>
                  </a:lnTo>
                  <a:lnTo>
                    <a:pt x="0" y="227076"/>
                  </a:lnTo>
                  <a:lnTo>
                    <a:pt x="21336" y="227076"/>
                  </a:lnTo>
                  <a:lnTo>
                    <a:pt x="43053" y="227076"/>
                  </a:lnTo>
                  <a:lnTo>
                    <a:pt x="43053" y="0"/>
                  </a:lnTo>
                  <a:close/>
                </a:path>
              </a:pathLst>
            </a:custGeom>
            <a:solidFill>
              <a:srgbClr val="99FF33"/>
            </a:solidFill>
          </p:spPr>
          <p:txBody>
            <a:bodyPr wrap="square" lIns="0" tIns="0" rIns="0" bIns="0" rtlCol="0"/>
            <a:lstStyle/>
            <a:p>
              <a:endParaRPr sz="2855"/>
            </a:p>
          </p:txBody>
        </p:sp>
        <p:sp>
          <p:nvSpPr>
            <p:cNvPr id="21" name="object 21"/>
            <p:cNvSpPr/>
            <p:nvPr/>
          </p:nvSpPr>
          <p:spPr>
            <a:xfrm>
              <a:off x="2404491" y="1386928"/>
              <a:ext cx="43180" cy="227329"/>
            </a:xfrm>
            <a:custGeom>
              <a:avLst/>
              <a:gdLst/>
              <a:ahLst/>
              <a:cxnLst/>
              <a:rect l="l" t="t" r="r" b="b"/>
              <a:pathLst>
                <a:path w="43180" h="227330">
                  <a:moveTo>
                    <a:pt x="21336" y="227076"/>
                  </a:moveTo>
                  <a:lnTo>
                    <a:pt x="0" y="227076"/>
                  </a:lnTo>
                  <a:lnTo>
                    <a:pt x="0" y="0"/>
                  </a:lnTo>
                  <a:lnTo>
                    <a:pt x="43053" y="0"/>
                  </a:lnTo>
                  <a:lnTo>
                    <a:pt x="43053" y="227076"/>
                  </a:lnTo>
                  <a:lnTo>
                    <a:pt x="21336" y="227076"/>
                  </a:lnTo>
                  <a:close/>
                </a:path>
              </a:pathLst>
            </a:custGeom>
            <a:ln w="3175">
              <a:solidFill>
                <a:srgbClr val="3364A3"/>
              </a:solidFill>
            </a:ln>
          </p:spPr>
          <p:txBody>
            <a:bodyPr wrap="square" lIns="0" tIns="0" rIns="0" bIns="0" rtlCol="0"/>
            <a:lstStyle/>
            <a:p>
              <a:endParaRPr sz="2855"/>
            </a:p>
          </p:txBody>
        </p:sp>
        <p:sp>
          <p:nvSpPr>
            <p:cNvPr id="22" name="object 22"/>
            <p:cNvSpPr/>
            <p:nvPr/>
          </p:nvSpPr>
          <p:spPr>
            <a:xfrm>
              <a:off x="2037207" y="1041361"/>
              <a:ext cx="454025" cy="108585"/>
            </a:xfrm>
            <a:custGeom>
              <a:avLst/>
              <a:gdLst/>
              <a:ahLst/>
              <a:cxnLst/>
              <a:rect l="l" t="t" r="r" b="b"/>
              <a:pathLst>
                <a:path w="454025" h="108584">
                  <a:moveTo>
                    <a:pt x="340233" y="0"/>
                  </a:moveTo>
                  <a:lnTo>
                    <a:pt x="340233" y="27051"/>
                  </a:lnTo>
                  <a:lnTo>
                    <a:pt x="0" y="27051"/>
                  </a:lnTo>
                  <a:lnTo>
                    <a:pt x="0" y="81153"/>
                  </a:lnTo>
                  <a:lnTo>
                    <a:pt x="340233" y="81153"/>
                  </a:lnTo>
                  <a:lnTo>
                    <a:pt x="340233" y="108204"/>
                  </a:lnTo>
                  <a:lnTo>
                    <a:pt x="453771" y="54102"/>
                  </a:lnTo>
                  <a:lnTo>
                    <a:pt x="340233" y="0"/>
                  </a:lnTo>
                  <a:close/>
                </a:path>
              </a:pathLst>
            </a:custGeom>
            <a:solidFill>
              <a:srgbClr val="719ECE"/>
            </a:solidFill>
          </p:spPr>
          <p:txBody>
            <a:bodyPr wrap="square" lIns="0" tIns="0" rIns="0" bIns="0" rtlCol="0"/>
            <a:lstStyle/>
            <a:p>
              <a:endParaRPr sz="2855"/>
            </a:p>
          </p:txBody>
        </p:sp>
        <p:sp>
          <p:nvSpPr>
            <p:cNvPr id="23" name="object 23"/>
            <p:cNvSpPr/>
            <p:nvPr/>
          </p:nvSpPr>
          <p:spPr>
            <a:xfrm>
              <a:off x="2037207" y="1041361"/>
              <a:ext cx="454025" cy="108585"/>
            </a:xfrm>
            <a:custGeom>
              <a:avLst/>
              <a:gdLst/>
              <a:ahLst/>
              <a:cxnLst/>
              <a:rect l="l" t="t" r="r" b="b"/>
              <a:pathLst>
                <a:path w="454025" h="108584">
                  <a:moveTo>
                    <a:pt x="0" y="27051"/>
                  </a:moveTo>
                  <a:lnTo>
                    <a:pt x="340233" y="27051"/>
                  </a:lnTo>
                  <a:lnTo>
                    <a:pt x="340233" y="0"/>
                  </a:lnTo>
                  <a:lnTo>
                    <a:pt x="453771" y="54102"/>
                  </a:lnTo>
                  <a:lnTo>
                    <a:pt x="340233" y="108204"/>
                  </a:lnTo>
                  <a:lnTo>
                    <a:pt x="340233" y="81153"/>
                  </a:lnTo>
                  <a:lnTo>
                    <a:pt x="0" y="81153"/>
                  </a:lnTo>
                  <a:lnTo>
                    <a:pt x="0" y="27051"/>
                  </a:lnTo>
                  <a:close/>
                </a:path>
                <a:path w="454025" h="108584">
                  <a:moveTo>
                    <a:pt x="0" y="0"/>
                  </a:moveTo>
                  <a:lnTo>
                    <a:pt x="0" y="0"/>
                  </a:lnTo>
                </a:path>
                <a:path w="454025" h="108584">
                  <a:moveTo>
                    <a:pt x="453771" y="108204"/>
                  </a:moveTo>
                  <a:lnTo>
                    <a:pt x="453771" y="108204"/>
                  </a:lnTo>
                </a:path>
              </a:pathLst>
            </a:custGeom>
            <a:ln w="3175">
              <a:solidFill>
                <a:srgbClr val="3364A3"/>
              </a:solidFill>
            </a:ln>
          </p:spPr>
          <p:txBody>
            <a:bodyPr wrap="square" lIns="0" tIns="0" rIns="0" bIns="0" rtlCol="0"/>
            <a:lstStyle/>
            <a:p>
              <a:endParaRPr sz="2855"/>
            </a:p>
          </p:txBody>
        </p:sp>
      </p:grpSp>
      <p:sp>
        <p:nvSpPr>
          <p:cNvPr id="24" name="object 24"/>
          <p:cNvSpPr txBox="1"/>
          <p:nvPr/>
        </p:nvSpPr>
        <p:spPr>
          <a:xfrm>
            <a:off x="2637596" y="1684328"/>
            <a:ext cx="894658" cy="396686"/>
          </a:xfrm>
          <a:prstGeom prst="rect">
            <a:avLst/>
          </a:prstGeom>
        </p:spPr>
        <p:txBody>
          <a:bodyPr vert="horz" wrap="square" lIns="0" tIns="37250" rIns="0" bIns="0" rtlCol="0">
            <a:spAutoFit/>
          </a:bodyPr>
          <a:lstStyle/>
          <a:p>
            <a:pPr marL="193301" marR="8053" indent="-174173">
              <a:lnSpc>
                <a:spcPts val="1378"/>
              </a:lnSpc>
              <a:spcBef>
                <a:spcPts val="293"/>
              </a:spcBef>
            </a:pPr>
            <a:r>
              <a:rPr sz="1269" spc="24" dirty="0">
                <a:latin typeface="Arial MT"/>
                <a:cs typeface="Arial MT"/>
              </a:rPr>
              <a:t>Un</a:t>
            </a:r>
            <a:r>
              <a:rPr sz="1269" dirty="0">
                <a:latin typeface="Arial MT"/>
                <a:cs typeface="Arial MT"/>
              </a:rPr>
              <a:t>l</a:t>
            </a:r>
            <a:r>
              <a:rPr sz="1269" spc="24" dirty="0">
                <a:latin typeface="Arial MT"/>
                <a:cs typeface="Arial MT"/>
              </a:rPr>
              <a:t>abe</a:t>
            </a:r>
            <a:r>
              <a:rPr sz="1269" dirty="0">
                <a:latin typeface="Arial MT"/>
                <a:cs typeface="Arial MT"/>
              </a:rPr>
              <a:t>l</a:t>
            </a:r>
            <a:r>
              <a:rPr sz="1269" spc="16" dirty="0">
                <a:latin typeface="Arial MT"/>
                <a:cs typeface="Arial MT"/>
              </a:rPr>
              <a:t>ed  Data</a:t>
            </a:r>
            <a:endParaRPr sz="1269">
              <a:latin typeface="Arial MT"/>
              <a:cs typeface="Arial MT"/>
            </a:endParaRPr>
          </a:p>
        </p:txBody>
      </p:sp>
      <p:sp>
        <p:nvSpPr>
          <p:cNvPr id="25" name="object 25"/>
          <p:cNvSpPr txBox="1"/>
          <p:nvPr/>
        </p:nvSpPr>
        <p:spPr>
          <a:xfrm>
            <a:off x="4794492" y="2645056"/>
            <a:ext cx="557275" cy="150485"/>
          </a:xfrm>
          <a:prstGeom prst="rect">
            <a:avLst/>
          </a:prstGeom>
        </p:spPr>
        <p:txBody>
          <a:bodyPr vert="horz" wrap="square" lIns="0" tIns="28189" rIns="0" bIns="0" rtlCol="0">
            <a:spAutoFit/>
          </a:bodyPr>
          <a:lstStyle/>
          <a:p>
            <a:pPr marL="20136" marR="8053" indent="30203">
              <a:spcBef>
                <a:spcPts val="222"/>
              </a:spcBef>
            </a:pPr>
            <a:r>
              <a:rPr sz="793" spc="8" dirty="0">
                <a:latin typeface="Arial MT"/>
                <a:cs typeface="Arial MT"/>
              </a:rPr>
              <a:t>“</a:t>
            </a:r>
            <a:r>
              <a:rPr sz="793" spc="32" dirty="0">
                <a:latin typeface="Arial MT"/>
                <a:cs typeface="Arial MT"/>
              </a:rPr>
              <a:t>F</a:t>
            </a:r>
            <a:r>
              <a:rPr sz="793" spc="16" dirty="0">
                <a:latin typeface="Arial MT"/>
                <a:cs typeface="Arial MT"/>
              </a:rPr>
              <a:t>eature</a:t>
            </a:r>
            <a:r>
              <a:rPr lang="en-US" sz="793" spc="16" dirty="0">
                <a:latin typeface="Arial MT"/>
                <a:cs typeface="Arial MT"/>
              </a:rPr>
              <a:t>s</a:t>
            </a:r>
            <a:r>
              <a:rPr sz="793" spc="16" dirty="0">
                <a:latin typeface="Arial MT"/>
                <a:cs typeface="Arial MT"/>
              </a:rPr>
              <a:t>”</a:t>
            </a:r>
            <a:endParaRPr sz="793" dirty="0">
              <a:latin typeface="Arial MT"/>
              <a:cs typeface="Arial MT"/>
            </a:endParaRPr>
          </a:p>
        </p:txBody>
      </p:sp>
      <p:grpSp>
        <p:nvGrpSpPr>
          <p:cNvPr id="26" name="object 26"/>
          <p:cNvGrpSpPr/>
          <p:nvPr/>
        </p:nvGrpSpPr>
        <p:grpSpPr>
          <a:xfrm>
            <a:off x="4754817" y="2508093"/>
            <a:ext cx="720040" cy="171198"/>
            <a:chOff x="2037207" y="1041742"/>
            <a:chExt cx="454025" cy="107950"/>
          </a:xfrm>
        </p:grpSpPr>
        <p:sp>
          <p:nvSpPr>
            <p:cNvPr id="27" name="object 27"/>
            <p:cNvSpPr/>
            <p:nvPr/>
          </p:nvSpPr>
          <p:spPr>
            <a:xfrm>
              <a:off x="2037207" y="1041742"/>
              <a:ext cx="454025" cy="107950"/>
            </a:xfrm>
            <a:custGeom>
              <a:avLst/>
              <a:gdLst/>
              <a:ahLst/>
              <a:cxnLst/>
              <a:rect l="l" t="t" r="r" b="b"/>
              <a:pathLst>
                <a:path w="454025" h="107950">
                  <a:moveTo>
                    <a:pt x="340233" y="0"/>
                  </a:moveTo>
                  <a:lnTo>
                    <a:pt x="340233" y="26670"/>
                  </a:lnTo>
                  <a:lnTo>
                    <a:pt x="0" y="26670"/>
                  </a:lnTo>
                  <a:lnTo>
                    <a:pt x="0" y="80772"/>
                  </a:lnTo>
                  <a:lnTo>
                    <a:pt x="340233" y="80772"/>
                  </a:lnTo>
                  <a:lnTo>
                    <a:pt x="340233" y="107823"/>
                  </a:lnTo>
                  <a:lnTo>
                    <a:pt x="453771" y="53721"/>
                  </a:lnTo>
                  <a:lnTo>
                    <a:pt x="340233" y="0"/>
                  </a:lnTo>
                  <a:close/>
                </a:path>
              </a:pathLst>
            </a:custGeom>
            <a:solidFill>
              <a:srgbClr val="719ECE"/>
            </a:solidFill>
          </p:spPr>
          <p:txBody>
            <a:bodyPr wrap="square" lIns="0" tIns="0" rIns="0" bIns="0" rtlCol="0"/>
            <a:lstStyle/>
            <a:p>
              <a:endParaRPr sz="2855"/>
            </a:p>
          </p:txBody>
        </p:sp>
        <p:sp>
          <p:nvSpPr>
            <p:cNvPr id="28" name="object 28"/>
            <p:cNvSpPr/>
            <p:nvPr/>
          </p:nvSpPr>
          <p:spPr>
            <a:xfrm>
              <a:off x="2037207" y="1041742"/>
              <a:ext cx="454025" cy="107950"/>
            </a:xfrm>
            <a:custGeom>
              <a:avLst/>
              <a:gdLst/>
              <a:ahLst/>
              <a:cxnLst/>
              <a:rect l="l" t="t" r="r" b="b"/>
              <a:pathLst>
                <a:path w="454025" h="107950">
                  <a:moveTo>
                    <a:pt x="0" y="26670"/>
                  </a:moveTo>
                  <a:lnTo>
                    <a:pt x="340233" y="26670"/>
                  </a:lnTo>
                  <a:lnTo>
                    <a:pt x="340233" y="0"/>
                  </a:lnTo>
                  <a:lnTo>
                    <a:pt x="453771" y="53721"/>
                  </a:lnTo>
                  <a:lnTo>
                    <a:pt x="340233" y="107823"/>
                  </a:lnTo>
                  <a:lnTo>
                    <a:pt x="340233" y="80772"/>
                  </a:lnTo>
                  <a:lnTo>
                    <a:pt x="0" y="80772"/>
                  </a:lnTo>
                  <a:lnTo>
                    <a:pt x="0" y="26670"/>
                  </a:lnTo>
                  <a:close/>
                </a:path>
                <a:path w="454025" h="107950">
                  <a:moveTo>
                    <a:pt x="0" y="0"/>
                  </a:moveTo>
                  <a:lnTo>
                    <a:pt x="0" y="0"/>
                  </a:lnTo>
                </a:path>
                <a:path w="454025" h="107950">
                  <a:moveTo>
                    <a:pt x="453771" y="107823"/>
                  </a:moveTo>
                  <a:lnTo>
                    <a:pt x="453771" y="107823"/>
                  </a:lnTo>
                </a:path>
              </a:pathLst>
            </a:custGeom>
            <a:ln w="3175">
              <a:solidFill>
                <a:srgbClr val="3364A3"/>
              </a:solidFill>
            </a:ln>
          </p:spPr>
          <p:txBody>
            <a:bodyPr wrap="square" lIns="0" tIns="0" rIns="0" bIns="0" rtlCol="0"/>
            <a:lstStyle/>
            <a:p>
              <a:endParaRPr sz="2855"/>
            </a:p>
          </p:txBody>
        </p:sp>
      </p:grpSp>
      <p:grpSp>
        <p:nvGrpSpPr>
          <p:cNvPr id="34" name="object 34"/>
          <p:cNvGrpSpPr/>
          <p:nvPr/>
        </p:nvGrpSpPr>
        <p:grpSpPr>
          <a:xfrm>
            <a:off x="7491465" y="3717597"/>
            <a:ext cx="1929047" cy="2350120"/>
            <a:chOff x="3763992" y="1288347"/>
            <a:chExt cx="1216371" cy="1481881"/>
          </a:xfrm>
        </p:grpSpPr>
        <p:sp>
          <p:nvSpPr>
            <p:cNvPr id="35" name="object 35"/>
            <p:cNvSpPr/>
            <p:nvPr/>
          </p:nvSpPr>
          <p:spPr>
            <a:xfrm>
              <a:off x="3763992" y="1288347"/>
              <a:ext cx="203200" cy="50863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905"/>
                  </a:lnTo>
                  <a:lnTo>
                    <a:pt x="57150" y="0"/>
                  </a:lnTo>
                  <a:close/>
                </a:path>
              </a:pathLst>
            </a:custGeom>
            <a:solidFill>
              <a:srgbClr val="719ECE"/>
            </a:solidFill>
          </p:spPr>
          <p:txBody>
            <a:bodyPr wrap="square" lIns="0" tIns="0" rIns="0" bIns="0" rtlCol="0"/>
            <a:lstStyle/>
            <a:p>
              <a:endParaRPr sz="2855"/>
            </a:p>
          </p:txBody>
        </p:sp>
        <p:pic>
          <p:nvPicPr>
            <p:cNvPr id="37" name="object 37"/>
            <p:cNvPicPr/>
            <p:nvPr/>
          </p:nvPicPr>
          <p:blipFill>
            <a:blip r:embed="rId2" cstate="print"/>
            <a:stretch>
              <a:fillRect/>
            </a:stretch>
          </p:blipFill>
          <p:spPr>
            <a:xfrm>
              <a:off x="4473702" y="2052154"/>
              <a:ext cx="425196" cy="325754"/>
            </a:xfrm>
            <a:prstGeom prst="rect">
              <a:avLst/>
            </a:prstGeom>
          </p:spPr>
        </p:pic>
        <p:pic>
          <p:nvPicPr>
            <p:cNvPr id="38" name="object 38"/>
            <p:cNvPicPr/>
            <p:nvPr/>
          </p:nvPicPr>
          <p:blipFill>
            <a:blip r:embed="rId3" cstate="print"/>
            <a:stretch>
              <a:fillRect/>
            </a:stretch>
          </p:blipFill>
          <p:spPr>
            <a:xfrm>
              <a:off x="4245483" y="2178265"/>
              <a:ext cx="454913" cy="342519"/>
            </a:xfrm>
            <a:prstGeom prst="rect">
              <a:avLst/>
            </a:prstGeom>
          </p:spPr>
        </p:pic>
        <p:pic>
          <p:nvPicPr>
            <p:cNvPr id="39" name="object 39"/>
            <p:cNvPicPr/>
            <p:nvPr/>
          </p:nvPicPr>
          <p:blipFill>
            <a:blip r:embed="rId4" cstate="print"/>
            <a:stretch>
              <a:fillRect/>
            </a:stretch>
          </p:blipFill>
          <p:spPr>
            <a:xfrm>
              <a:off x="4052316" y="2287993"/>
              <a:ext cx="423290" cy="340994"/>
            </a:xfrm>
            <a:prstGeom prst="rect">
              <a:avLst/>
            </a:prstGeom>
          </p:spPr>
        </p:pic>
        <p:sp>
          <p:nvSpPr>
            <p:cNvPr id="40" name="object 40"/>
            <p:cNvSpPr/>
            <p:nvPr/>
          </p:nvSpPr>
          <p:spPr>
            <a:xfrm>
              <a:off x="3985319" y="1913613"/>
              <a:ext cx="995044" cy="856615"/>
            </a:xfrm>
            <a:custGeom>
              <a:avLst/>
              <a:gdLst/>
              <a:ahLst/>
              <a:cxnLst/>
              <a:rect l="l" t="t" r="r" b="b"/>
              <a:pathLst>
                <a:path w="995045" h="856614">
                  <a:moveTo>
                    <a:pt x="678930" y="0"/>
                  </a:moveTo>
                  <a:lnTo>
                    <a:pt x="634322" y="1123"/>
                  </a:lnTo>
                  <a:lnTo>
                    <a:pt x="588307" y="6250"/>
                  </a:lnTo>
                  <a:lnTo>
                    <a:pt x="541171" y="15384"/>
                  </a:lnTo>
                  <a:lnTo>
                    <a:pt x="493198" y="28533"/>
                  </a:lnTo>
                  <a:lnTo>
                    <a:pt x="444674" y="45702"/>
                  </a:lnTo>
                  <a:lnTo>
                    <a:pt x="395883" y="66898"/>
                  </a:lnTo>
                  <a:lnTo>
                    <a:pt x="347111" y="92128"/>
                  </a:lnTo>
                  <a:lnTo>
                    <a:pt x="298644" y="121396"/>
                  </a:lnTo>
                  <a:lnTo>
                    <a:pt x="252161" y="153668"/>
                  </a:lnTo>
                  <a:lnTo>
                    <a:pt x="209230" y="187873"/>
                  </a:lnTo>
                  <a:lnTo>
                    <a:pt x="169961" y="223747"/>
                  </a:lnTo>
                  <a:lnTo>
                    <a:pt x="134469" y="261026"/>
                  </a:lnTo>
                  <a:lnTo>
                    <a:pt x="102865" y="299446"/>
                  </a:lnTo>
                  <a:lnTo>
                    <a:pt x="75263" y="338742"/>
                  </a:lnTo>
                  <a:lnTo>
                    <a:pt x="51776" y="378651"/>
                  </a:lnTo>
                  <a:lnTo>
                    <a:pt x="32515" y="418909"/>
                  </a:lnTo>
                  <a:lnTo>
                    <a:pt x="17595" y="459252"/>
                  </a:lnTo>
                  <a:lnTo>
                    <a:pt x="7127" y="499415"/>
                  </a:lnTo>
                  <a:lnTo>
                    <a:pt x="1224" y="539136"/>
                  </a:lnTo>
                  <a:lnTo>
                    <a:pt x="0" y="578149"/>
                  </a:lnTo>
                  <a:lnTo>
                    <a:pt x="3566" y="616191"/>
                  </a:lnTo>
                  <a:lnTo>
                    <a:pt x="25521" y="688307"/>
                  </a:lnTo>
                  <a:lnTo>
                    <a:pt x="44136" y="721852"/>
                  </a:lnTo>
                  <a:lnTo>
                    <a:pt x="67221" y="752524"/>
                  </a:lnTo>
                  <a:lnTo>
                    <a:pt x="124171" y="802006"/>
                  </a:lnTo>
                  <a:lnTo>
                    <a:pt x="157466" y="820805"/>
                  </a:lnTo>
                  <a:lnTo>
                    <a:pt x="193593" y="835634"/>
                  </a:lnTo>
                  <a:lnTo>
                    <a:pt x="232269" y="846488"/>
                  </a:lnTo>
                  <a:lnTo>
                    <a:pt x="273207" y="853362"/>
                  </a:lnTo>
                  <a:lnTo>
                    <a:pt x="316122" y="856249"/>
                  </a:lnTo>
                  <a:lnTo>
                    <a:pt x="360730" y="855146"/>
                  </a:lnTo>
                  <a:lnTo>
                    <a:pt x="406745" y="850045"/>
                  </a:lnTo>
                  <a:lnTo>
                    <a:pt x="453881" y="840941"/>
                  </a:lnTo>
                  <a:lnTo>
                    <a:pt x="501854" y="827829"/>
                  </a:lnTo>
                  <a:lnTo>
                    <a:pt x="550378" y="810703"/>
                  </a:lnTo>
                  <a:lnTo>
                    <a:pt x="599169" y="789558"/>
                  </a:lnTo>
                  <a:lnTo>
                    <a:pt x="647941" y="764388"/>
                  </a:lnTo>
                  <a:lnTo>
                    <a:pt x="696408" y="735187"/>
                  </a:lnTo>
                  <a:lnTo>
                    <a:pt x="742886" y="702847"/>
                  </a:lnTo>
                  <a:lnTo>
                    <a:pt x="785807" y="668583"/>
                  </a:lnTo>
                  <a:lnTo>
                    <a:pt x="825058" y="632658"/>
                  </a:lnTo>
                  <a:lnTo>
                    <a:pt x="860530" y="595336"/>
                  </a:lnTo>
                  <a:lnTo>
                    <a:pt x="892110" y="556879"/>
                  </a:lnTo>
                  <a:lnTo>
                    <a:pt x="919688" y="517552"/>
                  </a:lnTo>
                  <a:lnTo>
                    <a:pt x="943153" y="477618"/>
                  </a:lnTo>
                  <a:lnTo>
                    <a:pt x="962394" y="437340"/>
                  </a:lnTo>
                  <a:lnTo>
                    <a:pt x="977299" y="396981"/>
                  </a:lnTo>
                  <a:lnTo>
                    <a:pt x="987758" y="356806"/>
                  </a:lnTo>
                  <a:lnTo>
                    <a:pt x="993659" y="317077"/>
                  </a:lnTo>
                  <a:lnTo>
                    <a:pt x="994892" y="278058"/>
                  </a:lnTo>
                  <a:lnTo>
                    <a:pt x="991345" y="240012"/>
                  </a:lnTo>
                  <a:lnTo>
                    <a:pt x="969468" y="167895"/>
                  </a:lnTo>
                  <a:lnTo>
                    <a:pt x="950916" y="134350"/>
                  </a:lnTo>
                  <a:lnTo>
                    <a:pt x="927831" y="103677"/>
                  </a:lnTo>
                  <a:lnTo>
                    <a:pt x="870881" y="54198"/>
                  </a:lnTo>
                  <a:lnTo>
                    <a:pt x="837586" y="35403"/>
                  </a:lnTo>
                  <a:lnTo>
                    <a:pt x="801459" y="20579"/>
                  </a:lnTo>
                  <a:lnTo>
                    <a:pt x="762783" y="9734"/>
                  </a:lnTo>
                  <a:lnTo>
                    <a:pt x="721845" y="2872"/>
                  </a:lnTo>
                  <a:lnTo>
                    <a:pt x="678930" y="0"/>
                  </a:lnTo>
                  <a:close/>
                </a:path>
              </a:pathLst>
            </a:custGeom>
            <a:solidFill>
              <a:srgbClr val="719ECE">
                <a:alpha val="23999"/>
              </a:srgbClr>
            </a:solidFill>
          </p:spPr>
          <p:txBody>
            <a:bodyPr wrap="square" lIns="0" tIns="0" rIns="0" bIns="0" rtlCol="0"/>
            <a:lstStyle/>
            <a:p>
              <a:endParaRPr sz="2855"/>
            </a:p>
          </p:txBody>
        </p:sp>
        <p:sp>
          <p:nvSpPr>
            <p:cNvPr id="41" name="object 41"/>
            <p:cNvSpPr/>
            <p:nvPr/>
          </p:nvSpPr>
          <p:spPr>
            <a:xfrm>
              <a:off x="3985319" y="1740877"/>
              <a:ext cx="995044" cy="1029335"/>
            </a:xfrm>
            <a:custGeom>
              <a:avLst/>
              <a:gdLst/>
              <a:ahLst/>
              <a:cxnLst/>
              <a:rect l="l" t="t" r="r" b="b"/>
              <a:pathLst>
                <a:path w="995045" h="1029335">
                  <a:moveTo>
                    <a:pt x="950916" y="307086"/>
                  </a:moveTo>
                  <a:lnTo>
                    <a:pt x="969468" y="340631"/>
                  </a:lnTo>
                  <a:lnTo>
                    <a:pt x="982907" y="375939"/>
                  </a:lnTo>
                  <a:lnTo>
                    <a:pt x="991345" y="412748"/>
                  </a:lnTo>
                  <a:lnTo>
                    <a:pt x="994892" y="450794"/>
                  </a:lnTo>
                  <a:lnTo>
                    <a:pt x="993659" y="489813"/>
                  </a:lnTo>
                  <a:lnTo>
                    <a:pt x="987758" y="529542"/>
                  </a:lnTo>
                  <a:lnTo>
                    <a:pt x="977299" y="569717"/>
                  </a:lnTo>
                  <a:lnTo>
                    <a:pt x="962394" y="610076"/>
                  </a:lnTo>
                  <a:lnTo>
                    <a:pt x="943153" y="650354"/>
                  </a:lnTo>
                  <a:lnTo>
                    <a:pt x="919688" y="690288"/>
                  </a:lnTo>
                  <a:lnTo>
                    <a:pt x="892110" y="729615"/>
                  </a:lnTo>
                  <a:lnTo>
                    <a:pt x="860530" y="768072"/>
                  </a:lnTo>
                  <a:lnTo>
                    <a:pt x="825058" y="805394"/>
                  </a:lnTo>
                  <a:lnTo>
                    <a:pt x="785807" y="841319"/>
                  </a:lnTo>
                  <a:lnTo>
                    <a:pt x="742886" y="875583"/>
                  </a:lnTo>
                  <a:lnTo>
                    <a:pt x="696408" y="907923"/>
                  </a:lnTo>
                  <a:lnTo>
                    <a:pt x="647941" y="937124"/>
                  </a:lnTo>
                  <a:lnTo>
                    <a:pt x="599169" y="962294"/>
                  </a:lnTo>
                  <a:lnTo>
                    <a:pt x="550378" y="983439"/>
                  </a:lnTo>
                  <a:lnTo>
                    <a:pt x="501854" y="1000565"/>
                  </a:lnTo>
                  <a:lnTo>
                    <a:pt x="453881" y="1013677"/>
                  </a:lnTo>
                  <a:lnTo>
                    <a:pt x="406745" y="1022781"/>
                  </a:lnTo>
                  <a:lnTo>
                    <a:pt x="360730" y="1027882"/>
                  </a:lnTo>
                  <a:lnTo>
                    <a:pt x="316122" y="1028985"/>
                  </a:lnTo>
                  <a:lnTo>
                    <a:pt x="273207" y="1026097"/>
                  </a:lnTo>
                  <a:lnTo>
                    <a:pt x="232269" y="1019224"/>
                  </a:lnTo>
                  <a:lnTo>
                    <a:pt x="193593" y="1008369"/>
                  </a:lnTo>
                  <a:lnTo>
                    <a:pt x="157466" y="993540"/>
                  </a:lnTo>
                  <a:lnTo>
                    <a:pt x="124171" y="974742"/>
                  </a:lnTo>
                  <a:lnTo>
                    <a:pt x="67221" y="925260"/>
                  </a:lnTo>
                  <a:lnTo>
                    <a:pt x="44136" y="894588"/>
                  </a:lnTo>
                  <a:lnTo>
                    <a:pt x="25521" y="861043"/>
                  </a:lnTo>
                  <a:lnTo>
                    <a:pt x="3566" y="788927"/>
                  </a:lnTo>
                  <a:lnTo>
                    <a:pt x="0" y="750885"/>
                  </a:lnTo>
                  <a:lnTo>
                    <a:pt x="1224" y="711872"/>
                  </a:lnTo>
                  <a:lnTo>
                    <a:pt x="7127" y="672151"/>
                  </a:lnTo>
                  <a:lnTo>
                    <a:pt x="17595" y="631988"/>
                  </a:lnTo>
                  <a:lnTo>
                    <a:pt x="32515" y="591645"/>
                  </a:lnTo>
                  <a:lnTo>
                    <a:pt x="51776" y="551387"/>
                  </a:lnTo>
                  <a:lnTo>
                    <a:pt x="75263" y="511478"/>
                  </a:lnTo>
                  <a:lnTo>
                    <a:pt x="102865" y="472182"/>
                  </a:lnTo>
                  <a:lnTo>
                    <a:pt x="134469" y="433762"/>
                  </a:lnTo>
                  <a:lnTo>
                    <a:pt x="169961" y="396483"/>
                  </a:lnTo>
                  <a:lnTo>
                    <a:pt x="209230" y="360609"/>
                  </a:lnTo>
                  <a:lnTo>
                    <a:pt x="252161" y="326404"/>
                  </a:lnTo>
                  <a:lnTo>
                    <a:pt x="298644" y="294132"/>
                  </a:lnTo>
                  <a:lnTo>
                    <a:pt x="347111" y="264863"/>
                  </a:lnTo>
                  <a:lnTo>
                    <a:pt x="395883" y="239634"/>
                  </a:lnTo>
                  <a:lnTo>
                    <a:pt x="444674" y="218438"/>
                  </a:lnTo>
                  <a:lnTo>
                    <a:pt x="493198" y="201269"/>
                  </a:lnTo>
                  <a:lnTo>
                    <a:pt x="541171" y="188120"/>
                  </a:lnTo>
                  <a:lnTo>
                    <a:pt x="588307" y="178985"/>
                  </a:lnTo>
                  <a:lnTo>
                    <a:pt x="634322" y="173859"/>
                  </a:lnTo>
                  <a:lnTo>
                    <a:pt x="678930" y="172735"/>
                  </a:lnTo>
                  <a:lnTo>
                    <a:pt x="721845" y="175607"/>
                  </a:lnTo>
                  <a:lnTo>
                    <a:pt x="762783" y="182469"/>
                  </a:lnTo>
                  <a:lnTo>
                    <a:pt x="801459" y="193315"/>
                  </a:lnTo>
                  <a:lnTo>
                    <a:pt x="837586" y="208139"/>
                  </a:lnTo>
                  <a:lnTo>
                    <a:pt x="870881" y="226933"/>
                  </a:lnTo>
                  <a:lnTo>
                    <a:pt x="927831" y="276413"/>
                  </a:lnTo>
                  <a:lnTo>
                    <a:pt x="950916" y="307086"/>
                  </a:lnTo>
                  <a:close/>
                </a:path>
                <a:path w="995045" h="1029335">
                  <a:moveTo>
                    <a:pt x="752034" y="0"/>
                  </a:moveTo>
                  <a:lnTo>
                    <a:pt x="752034" y="0"/>
                  </a:lnTo>
                </a:path>
              </a:pathLst>
            </a:custGeom>
            <a:ln w="3175">
              <a:solidFill>
                <a:srgbClr val="3364A3"/>
              </a:solidFill>
            </a:ln>
          </p:spPr>
          <p:txBody>
            <a:bodyPr wrap="square" lIns="0" tIns="0" rIns="0" bIns="0" rtlCol="0"/>
            <a:lstStyle/>
            <a:p>
              <a:endParaRPr sz="2855"/>
            </a:p>
          </p:txBody>
        </p:sp>
      </p:grpSp>
      <p:grpSp>
        <p:nvGrpSpPr>
          <p:cNvPr id="42" name="object 42"/>
          <p:cNvGrpSpPr/>
          <p:nvPr/>
        </p:nvGrpSpPr>
        <p:grpSpPr>
          <a:xfrm>
            <a:off x="5768458" y="4457791"/>
            <a:ext cx="1400804" cy="1488418"/>
            <a:chOff x="2641600" y="1889989"/>
            <a:chExt cx="883285" cy="938530"/>
          </a:xfrm>
        </p:grpSpPr>
        <p:pic>
          <p:nvPicPr>
            <p:cNvPr id="43" name="object 43"/>
            <p:cNvPicPr/>
            <p:nvPr/>
          </p:nvPicPr>
          <p:blipFill>
            <a:blip r:embed="rId5" cstate="print"/>
            <a:stretch>
              <a:fillRect/>
            </a:stretch>
          </p:blipFill>
          <p:spPr>
            <a:xfrm>
              <a:off x="3035045" y="2086825"/>
              <a:ext cx="427863" cy="347853"/>
            </a:xfrm>
            <a:prstGeom prst="rect">
              <a:avLst/>
            </a:prstGeom>
          </p:spPr>
        </p:pic>
        <p:pic>
          <p:nvPicPr>
            <p:cNvPr id="44" name="object 44"/>
            <p:cNvPicPr/>
            <p:nvPr/>
          </p:nvPicPr>
          <p:blipFill>
            <a:blip r:embed="rId6" cstate="print"/>
            <a:stretch>
              <a:fillRect/>
            </a:stretch>
          </p:blipFill>
          <p:spPr>
            <a:xfrm>
              <a:off x="2857880" y="2207602"/>
              <a:ext cx="398145" cy="328041"/>
            </a:xfrm>
            <a:prstGeom prst="rect">
              <a:avLst/>
            </a:prstGeom>
          </p:spPr>
        </p:pic>
        <p:pic>
          <p:nvPicPr>
            <p:cNvPr id="45" name="object 45"/>
            <p:cNvPicPr/>
            <p:nvPr/>
          </p:nvPicPr>
          <p:blipFill>
            <a:blip r:embed="rId7" cstate="print"/>
            <a:stretch>
              <a:fillRect/>
            </a:stretch>
          </p:blipFill>
          <p:spPr>
            <a:xfrm>
              <a:off x="2681096" y="2348191"/>
              <a:ext cx="382143" cy="313181"/>
            </a:xfrm>
            <a:prstGeom prst="rect">
              <a:avLst/>
            </a:prstGeom>
          </p:spPr>
        </p:pic>
        <p:sp>
          <p:nvSpPr>
            <p:cNvPr id="46" name="object 46"/>
            <p:cNvSpPr/>
            <p:nvPr/>
          </p:nvSpPr>
          <p:spPr>
            <a:xfrm>
              <a:off x="2641600" y="1889989"/>
              <a:ext cx="883285" cy="938530"/>
            </a:xfrm>
            <a:custGeom>
              <a:avLst/>
              <a:gdLst/>
              <a:ahLst/>
              <a:cxnLst/>
              <a:rect l="l" t="t" r="r" b="b"/>
              <a:pathLst>
                <a:path w="883285" h="938530">
                  <a:moveTo>
                    <a:pt x="592074" y="0"/>
                  </a:moveTo>
                  <a:lnTo>
                    <a:pt x="549406" y="2336"/>
                  </a:lnTo>
                  <a:lnTo>
                    <a:pt x="505797" y="9625"/>
                  </a:lnTo>
                  <a:lnTo>
                    <a:pt x="461576" y="21775"/>
                  </a:lnTo>
                  <a:lnTo>
                    <a:pt x="417074" y="38696"/>
                  </a:lnTo>
                  <a:lnTo>
                    <a:pt x="372618" y="60296"/>
                  </a:lnTo>
                  <a:lnTo>
                    <a:pt x="328537" y="86485"/>
                  </a:lnTo>
                  <a:lnTo>
                    <a:pt x="285162" y="117173"/>
                  </a:lnTo>
                  <a:lnTo>
                    <a:pt x="242821" y="152268"/>
                  </a:lnTo>
                  <a:lnTo>
                    <a:pt x="201844" y="191679"/>
                  </a:lnTo>
                  <a:lnTo>
                    <a:pt x="162560" y="235316"/>
                  </a:lnTo>
                  <a:lnTo>
                    <a:pt x="126380" y="281681"/>
                  </a:lnTo>
                  <a:lnTo>
                    <a:pt x="94670" y="328958"/>
                  </a:lnTo>
                  <a:lnTo>
                    <a:pt x="67462" y="376808"/>
                  </a:lnTo>
                  <a:lnTo>
                    <a:pt x="44785" y="424893"/>
                  </a:lnTo>
                  <a:lnTo>
                    <a:pt x="26670" y="472877"/>
                  </a:lnTo>
                  <a:lnTo>
                    <a:pt x="13147" y="520420"/>
                  </a:lnTo>
                  <a:lnTo>
                    <a:pt x="4246" y="567185"/>
                  </a:lnTo>
                  <a:lnTo>
                    <a:pt x="0" y="612834"/>
                  </a:lnTo>
                  <a:lnTo>
                    <a:pt x="436" y="657029"/>
                  </a:lnTo>
                  <a:lnTo>
                    <a:pt x="5588" y="699431"/>
                  </a:lnTo>
                  <a:lnTo>
                    <a:pt x="15483" y="739703"/>
                  </a:lnTo>
                  <a:lnTo>
                    <a:pt x="30154" y="777507"/>
                  </a:lnTo>
                  <a:lnTo>
                    <a:pt x="49631" y="812505"/>
                  </a:lnTo>
                  <a:lnTo>
                    <a:pt x="73944" y="844358"/>
                  </a:lnTo>
                  <a:lnTo>
                    <a:pt x="103124" y="872729"/>
                  </a:lnTo>
                  <a:lnTo>
                    <a:pt x="136078" y="896514"/>
                  </a:lnTo>
                  <a:lnTo>
                    <a:pt x="171630" y="914893"/>
                  </a:lnTo>
                  <a:lnTo>
                    <a:pt x="209450" y="927956"/>
                  </a:lnTo>
                  <a:lnTo>
                    <a:pt x="249208" y="935795"/>
                  </a:lnTo>
                  <a:lnTo>
                    <a:pt x="290576" y="938501"/>
                  </a:lnTo>
                  <a:lnTo>
                    <a:pt x="333223" y="936164"/>
                  </a:lnTo>
                  <a:lnTo>
                    <a:pt x="376822" y="928876"/>
                  </a:lnTo>
                  <a:lnTo>
                    <a:pt x="421042" y="916725"/>
                  </a:lnTo>
                  <a:lnTo>
                    <a:pt x="465555" y="899805"/>
                  </a:lnTo>
                  <a:lnTo>
                    <a:pt x="510032" y="878205"/>
                  </a:lnTo>
                  <a:lnTo>
                    <a:pt x="554142" y="852015"/>
                  </a:lnTo>
                  <a:lnTo>
                    <a:pt x="597558" y="821328"/>
                  </a:lnTo>
                  <a:lnTo>
                    <a:pt x="639949" y="786233"/>
                  </a:lnTo>
                  <a:lnTo>
                    <a:pt x="680988" y="746822"/>
                  </a:lnTo>
                  <a:lnTo>
                    <a:pt x="720344" y="703184"/>
                  </a:lnTo>
                  <a:lnTo>
                    <a:pt x="756457" y="656815"/>
                  </a:lnTo>
                  <a:lnTo>
                    <a:pt x="788118" y="609526"/>
                  </a:lnTo>
                  <a:lnTo>
                    <a:pt x="815295" y="561657"/>
                  </a:lnTo>
                  <a:lnTo>
                    <a:pt x="837954" y="513548"/>
                  </a:lnTo>
                  <a:lnTo>
                    <a:pt x="856064" y="465539"/>
                  </a:lnTo>
                  <a:lnTo>
                    <a:pt x="869592" y="417971"/>
                  </a:lnTo>
                  <a:lnTo>
                    <a:pt x="878505" y="371183"/>
                  </a:lnTo>
                  <a:lnTo>
                    <a:pt x="882771" y="325515"/>
                  </a:lnTo>
                  <a:lnTo>
                    <a:pt x="882357" y="281308"/>
                  </a:lnTo>
                  <a:lnTo>
                    <a:pt x="877231" y="238901"/>
                  </a:lnTo>
                  <a:lnTo>
                    <a:pt x="867360" y="198634"/>
                  </a:lnTo>
                  <a:lnTo>
                    <a:pt x="852712" y="160848"/>
                  </a:lnTo>
                  <a:lnTo>
                    <a:pt x="833254" y="125882"/>
                  </a:lnTo>
                  <a:lnTo>
                    <a:pt x="808954" y="94076"/>
                  </a:lnTo>
                  <a:lnTo>
                    <a:pt x="779780" y="65771"/>
                  </a:lnTo>
                  <a:lnTo>
                    <a:pt x="746753" y="41987"/>
                  </a:lnTo>
                  <a:lnTo>
                    <a:pt x="711141" y="23608"/>
                  </a:lnTo>
                  <a:lnTo>
                    <a:pt x="673270" y="10545"/>
                  </a:lnTo>
                  <a:lnTo>
                    <a:pt x="633471" y="2705"/>
                  </a:lnTo>
                  <a:lnTo>
                    <a:pt x="592074" y="0"/>
                  </a:lnTo>
                  <a:close/>
                </a:path>
              </a:pathLst>
            </a:custGeom>
            <a:solidFill>
              <a:srgbClr val="719ECE">
                <a:alpha val="23999"/>
              </a:srgbClr>
            </a:solidFill>
          </p:spPr>
          <p:txBody>
            <a:bodyPr wrap="square" lIns="0" tIns="0" rIns="0" bIns="0" rtlCol="0"/>
            <a:lstStyle/>
            <a:p>
              <a:endParaRPr sz="2855"/>
            </a:p>
          </p:txBody>
        </p:sp>
        <p:sp>
          <p:nvSpPr>
            <p:cNvPr id="47" name="object 47"/>
            <p:cNvSpPr/>
            <p:nvPr/>
          </p:nvSpPr>
          <p:spPr>
            <a:xfrm>
              <a:off x="2641600" y="1889989"/>
              <a:ext cx="883285" cy="938530"/>
            </a:xfrm>
            <a:custGeom>
              <a:avLst/>
              <a:gdLst/>
              <a:ahLst/>
              <a:cxnLst/>
              <a:rect l="l" t="t" r="r" b="b"/>
              <a:pathLst>
                <a:path w="883285" h="938530">
                  <a:moveTo>
                    <a:pt x="779780" y="65771"/>
                  </a:moveTo>
                  <a:lnTo>
                    <a:pt x="808954" y="94076"/>
                  </a:lnTo>
                  <a:lnTo>
                    <a:pt x="833254" y="125882"/>
                  </a:lnTo>
                  <a:lnTo>
                    <a:pt x="852712" y="160848"/>
                  </a:lnTo>
                  <a:lnTo>
                    <a:pt x="867360" y="198634"/>
                  </a:lnTo>
                  <a:lnTo>
                    <a:pt x="877231" y="238901"/>
                  </a:lnTo>
                  <a:lnTo>
                    <a:pt x="882357" y="281308"/>
                  </a:lnTo>
                  <a:lnTo>
                    <a:pt x="882771" y="325515"/>
                  </a:lnTo>
                  <a:lnTo>
                    <a:pt x="878505" y="371183"/>
                  </a:lnTo>
                  <a:lnTo>
                    <a:pt x="869592" y="417971"/>
                  </a:lnTo>
                  <a:lnTo>
                    <a:pt x="856064" y="465539"/>
                  </a:lnTo>
                  <a:lnTo>
                    <a:pt x="837954" y="513548"/>
                  </a:lnTo>
                  <a:lnTo>
                    <a:pt x="815295" y="561657"/>
                  </a:lnTo>
                  <a:lnTo>
                    <a:pt x="788118" y="609526"/>
                  </a:lnTo>
                  <a:lnTo>
                    <a:pt x="756457" y="656815"/>
                  </a:lnTo>
                  <a:lnTo>
                    <a:pt x="720344" y="703184"/>
                  </a:lnTo>
                  <a:lnTo>
                    <a:pt x="680988" y="746822"/>
                  </a:lnTo>
                  <a:lnTo>
                    <a:pt x="639949" y="786233"/>
                  </a:lnTo>
                  <a:lnTo>
                    <a:pt x="597558" y="821328"/>
                  </a:lnTo>
                  <a:lnTo>
                    <a:pt x="554142" y="852015"/>
                  </a:lnTo>
                  <a:lnTo>
                    <a:pt x="510032" y="878205"/>
                  </a:lnTo>
                  <a:lnTo>
                    <a:pt x="465555" y="899805"/>
                  </a:lnTo>
                  <a:lnTo>
                    <a:pt x="421042" y="916725"/>
                  </a:lnTo>
                  <a:lnTo>
                    <a:pt x="376822" y="928876"/>
                  </a:lnTo>
                  <a:lnTo>
                    <a:pt x="333223" y="936164"/>
                  </a:lnTo>
                  <a:lnTo>
                    <a:pt x="290576" y="938501"/>
                  </a:lnTo>
                  <a:lnTo>
                    <a:pt x="249208" y="935795"/>
                  </a:lnTo>
                  <a:lnTo>
                    <a:pt x="209450" y="927956"/>
                  </a:lnTo>
                  <a:lnTo>
                    <a:pt x="171630" y="914893"/>
                  </a:lnTo>
                  <a:lnTo>
                    <a:pt x="136078" y="896514"/>
                  </a:lnTo>
                  <a:lnTo>
                    <a:pt x="103124" y="872729"/>
                  </a:lnTo>
                  <a:lnTo>
                    <a:pt x="73944" y="844358"/>
                  </a:lnTo>
                  <a:lnTo>
                    <a:pt x="49631" y="812505"/>
                  </a:lnTo>
                  <a:lnTo>
                    <a:pt x="30154" y="777507"/>
                  </a:lnTo>
                  <a:lnTo>
                    <a:pt x="15483" y="739703"/>
                  </a:lnTo>
                  <a:lnTo>
                    <a:pt x="5588" y="699431"/>
                  </a:lnTo>
                  <a:lnTo>
                    <a:pt x="436" y="657029"/>
                  </a:lnTo>
                  <a:lnTo>
                    <a:pt x="0" y="612834"/>
                  </a:lnTo>
                  <a:lnTo>
                    <a:pt x="4246" y="567185"/>
                  </a:lnTo>
                  <a:lnTo>
                    <a:pt x="13147" y="520420"/>
                  </a:lnTo>
                  <a:lnTo>
                    <a:pt x="26670" y="472877"/>
                  </a:lnTo>
                  <a:lnTo>
                    <a:pt x="44785" y="424893"/>
                  </a:lnTo>
                  <a:lnTo>
                    <a:pt x="67462" y="376808"/>
                  </a:lnTo>
                  <a:lnTo>
                    <a:pt x="94670" y="328958"/>
                  </a:lnTo>
                  <a:lnTo>
                    <a:pt x="126380" y="281681"/>
                  </a:lnTo>
                  <a:lnTo>
                    <a:pt x="162560" y="235316"/>
                  </a:lnTo>
                  <a:lnTo>
                    <a:pt x="201844" y="191679"/>
                  </a:lnTo>
                  <a:lnTo>
                    <a:pt x="242821" y="152268"/>
                  </a:lnTo>
                  <a:lnTo>
                    <a:pt x="285162" y="117173"/>
                  </a:lnTo>
                  <a:lnTo>
                    <a:pt x="328537" y="86485"/>
                  </a:lnTo>
                  <a:lnTo>
                    <a:pt x="372618" y="60296"/>
                  </a:lnTo>
                  <a:lnTo>
                    <a:pt x="417074" y="38696"/>
                  </a:lnTo>
                  <a:lnTo>
                    <a:pt x="461576" y="21775"/>
                  </a:lnTo>
                  <a:lnTo>
                    <a:pt x="505797" y="9625"/>
                  </a:lnTo>
                  <a:lnTo>
                    <a:pt x="549406" y="2336"/>
                  </a:lnTo>
                  <a:lnTo>
                    <a:pt x="592074" y="0"/>
                  </a:lnTo>
                  <a:lnTo>
                    <a:pt x="633471" y="2705"/>
                  </a:lnTo>
                  <a:lnTo>
                    <a:pt x="673270" y="10545"/>
                  </a:lnTo>
                  <a:lnTo>
                    <a:pt x="711141" y="23608"/>
                  </a:lnTo>
                  <a:lnTo>
                    <a:pt x="746753" y="41987"/>
                  </a:lnTo>
                  <a:lnTo>
                    <a:pt x="779780" y="65771"/>
                  </a:lnTo>
                  <a:close/>
                </a:path>
              </a:pathLst>
            </a:custGeom>
            <a:ln w="3175">
              <a:solidFill>
                <a:srgbClr val="3364A3"/>
              </a:solidFill>
            </a:ln>
          </p:spPr>
          <p:txBody>
            <a:bodyPr wrap="square" lIns="0" tIns="0" rIns="0" bIns="0" rtlCol="0"/>
            <a:lstStyle/>
            <a:p>
              <a:endParaRPr sz="2855"/>
            </a:p>
          </p:txBody>
        </p:sp>
      </p:grpSp>
      <p:sp>
        <p:nvSpPr>
          <p:cNvPr id="48" name="object 48"/>
          <p:cNvSpPr txBox="1"/>
          <p:nvPr/>
        </p:nvSpPr>
        <p:spPr>
          <a:xfrm>
            <a:off x="5337294" y="4728989"/>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1</a:t>
            </a:r>
            <a:endParaRPr sz="1110">
              <a:latin typeface="Arial MT"/>
              <a:cs typeface="Arial MT"/>
            </a:endParaRPr>
          </a:p>
        </p:txBody>
      </p:sp>
      <p:sp>
        <p:nvSpPr>
          <p:cNvPr id="49" name="object 49"/>
          <p:cNvSpPr txBox="1"/>
          <p:nvPr/>
        </p:nvSpPr>
        <p:spPr>
          <a:xfrm>
            <a:off x="7672110" y="4766281"/>
            <a:ext cx="620342" cy="195215"/>
          </a:xfrm>
          <a:prstGeom prst="rect">
            <a:avLst/>
          </a:prstGeom>
        </p:spPr>
        <p:txBody>
          <a:bodyPr vert="horz" wrap="square" lIns="0" tIns="24163" rIns="0" bIns="0" rtlCol="0">
            <a:spAutoFit/>
          </a:bodyPr>
          <a:lstStyle/>
          <a:p>
            <a:pPr marL="20136">
              <a:spcBef>
                <a:spcPts val="190"/>
              </a:spcBef>
            </a:pPr>
            <a:r>
              <a:rPr sz="1110" dirty="0">
                <a:latin typeface="Arial MT"/>
                <a:cs typeface="Arial MT"/>
              </a:rPr>
              <a:t>Cl</a:t>
            </a:r>
            <a:r>
              <a:rPr sz="1110" spc="8" dirty="0">
                <a:latin typeface="Arial MT"/>
                <a:cs typeface="Arial MT"/>
              </a:rPr>
              <a:t>uster </a:t>
            </a:r>
            <a:r>
              <a:rPr sz="1110" spc="16" dirty="0">
                <a:latin typeface="Arial MT"/>
                <a:cs typeface="Arial MT"/>
              </a:rPr>
              <a:t>2</a:t>
            </a:r>
            <a:endParaRPr sz="1110" dirty="0">
              <a:latin typeface="Arial MT"/>
              <a:cs typeface="Arial MT"/>
            </a:endParaRPr>
          </a:p>
        </p:txBody>
      </p:sp>
      <p:sp>
        <p:nvSpPr>
          <p:cNvPr id="55" name="TextBox 54">
            <a:extLst>
              <a:ext uri="{FF2B5EF4-FFF2-40B4-BE49-F238E27FC236}">
                <a16:creationId xmlns:a16="http://schemas.microsoft.com/office/drawing/2014/main" id="{3C84ABA1-C828-0CFA-0B5C-C8F5C7F87F04}"/>
              </a:ext>
            </a:extLst>
          </p:cNvPr>
          <p:cNvSpPr txBox="1"/>
          <p:nvPr/>
        </p:nvSpPr>
        <p:spPr>
          <a:xfrm>
            <a:off x="5405773" y="2692561"/>
            <a:ext cx="4572000" cy="574516"/>
          </a:xfrm>
          <a:prstGeom prst="rect">
            <a:avLst/>
          </a:prstGeom>
          <a:noFill/>
        </p:spPr>
        <p:txBody>
          <a:bodyPr wrap="square">
            <a:spAutoFit/>
          </a:bodyPr>
          <a:lstStyle/>
          <a:p>
            <a:pPr marL="330219" marR="13088" indent="-305053" algn="ctr">
              <a:lnSpc>
                <a:spcPts val="1378"/>
              </a:lnSpc>
              <a:spcBef>
                <a:spcPts val="880"/>
              </a:spcBef>
            </a:pPr>
            <a:r>
              <a:rPr lang="en-US" spc="24" dirty="0">
                <a:latin typeface="Arial MT"/>
                <a:cs typeface="Arial MT"/>
              </a:rPr>
              <a:t>Clustering</a:t>
            </a:r>
          </a:p>
          <a:p>
            <a:pPr marL="330219" marR="13088" indent="-305053" algn="ctr">
              <a:lnSpc>
                <a:spcPts val="1378"/>
              </a:lnSpc>
              <a:spcBef>
                <a:spcPts val="880"/>
              </a:spcBef>
            </a:pPr>
            <a:r>
              <a:rPr lang="en-US" spc="24" dirty="0">
                <a:latin typeface="Arial MT"/>
                <a:cs typeface="Arial MT"/>
              </a:rPr>
              <a:t>Model</a:t>
            </a:r>
            <a:endParaRPr lang="en-US" dirty="0">
              <a:latin typeface="Arial MT"/>
              <a:cs typeface="Arial MT"/>
            </a:endParaRPr>
          </a:p>
        </p:txBody>
      </p:sp>
      <p:sp>
        <p:nvSpPr>
          <p:cNvPr id="56" name="object 48">
            <a:extLst>
              <a:ext uri="{FF2B5EF4-FFF2-40B4-BE49-F238E27FC236}">
                <a16:creationId xmlns:a16="http://schemas.microsoft.com/office/drawing/2014/main" id="{3EFE1FE3-B651-61EE-2C36-99A8241E949E}"/>
              </a:ext>
            </a:extLst>
          </p:cNvPr>
          <p:cNvSpPr/>
          <p:nvPr/>
        </p:nvSpPr>
        <p:spPr>
          <a:xfrm rot="16200000">
            <a:off x="6433569" y="2490571"/>
            <a:ext cx="322256" cy="806644"/>
          </a:xfrm>
          <a:custGeom>
            <a:avLst/>
            <a:gdLst/>
            <a:ahLst/>
            <a:cxnLst/>
            <a:rect l="l" t="t" r="r" b="b"/>
            <a:pathLst>
              <a:path w="203200" h="508635">
                <a:moveTo>
                  <a:pt x="0" y="379476"/>
                </a:moveTo>
                <a:lnTo>
                  <a:pt x="99441" y="508254"/>
                </a:lnTo>
                <a:lnTo>
                  <a:pt x="203073" y="382905"/>
                </a:lnTo>
                <a:lnTo>
                  <a:pt x="152400" y="382143"/>
                </a:lnTo>
                <a:lnTo>
                  <a:pt x="152430" y="380238"/>
                </a:lnTo>
                <a:lnTo>
                  <a:pt x="50673" y="380238"/>
                </a:lnTo>
                <a:lnTo>
                  <a:pt x="0" y="379476"/>
                </a:lnTo>
                <a:close/>
              </a:path>
              <a:path w="203200" h="508635">
                <a:moveTo>
                  <a:pt x="57150" y="0"/>
                </a:moveTo>
                <a:lnTo>
                  <a:pt x="50673" y="380238"/>
                </a:lnTo>
                <a:lnTo>
                  <a:pt x="152430" y="380238"/>
                </a:lnTo>
                <a:lnTo>
                  <a:pt x="158496" y="1524"/>
                </a:lnTo>
                <a:lnTo>
                  <a:pt x="57150" y="0"/>
                </a:lnTo>
                <a:close/>
              </a:path>
            </a:pathLst>
          </a:custGeom>
          <a:solidFill>
            <a:srgbClr val="719ECE"/>
          </a:solidFill>
        </p:spPr>
        <p:txBody>
          <a:bodyPr wrap="square" lIns="0" tIns="0" rIns="0" bIns="0" rtlCol="0"/>
          <a:lstStyle/>
          <a:p>
            <a:endParaRPr sz="2855"/>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C57A-822E-E51B-5146-BE3158E97EDA}"/>
              </a:ext>
            </a:extLst>
          </p:cNvPr>
          <p:cNvSpPr>
            <a:spLocks noGrp="1"/>
          </p:cNvSpPr>
          <p:nvPr>
            <p:ph type="title"/>
          </p:nvPr>
        </p:nvSpPr>
        <p:spPr/>
        <p:txBody>
          <a:bodyPr/>
          <a:lstStyle/>
          <a:p>
            <a:r>
              <a:rPr lang="en-US" dirty="0"/>
              <a:t>Training in Supervised vs Unsupervised</a:t>
            </a:r>
          </a:p>
        </p:txBody>
      </p:sp>
      <p:sp>
        <p:nvSpPr>
          <p:cNvPr id="3" name="Content Placeholder 2">
            <a:extLst>
              <a:ext uri="{FF2B5EF4-FFF2-40B4-BE49-F238E27FC236}">
                <a16:creationId xmlns:a16="http://schemas.microsoft.com/office/drawing/2014/main" id="{F547C982-E413-FC99-9DB2-929BF9D260DD}"/>
              </a:ext>
            </a:extLst>
          </p:cNvPr>
          <p:cNvSpPr>
            <a:spLocks noGrp="1"/>
          </p:cNvSpPr>
          <p:nvPr>
            <p:ph idx="1"/>
          </p:nvPr>
        </p:nvSpPr>
        <p:spPr/>
        <p:txBody>
          <a:bodyPr>
            <a:normAutofit/>
          </a:bodyPr>
          <a:lstStyle/>
          <a:p>
            <a:pPr marL="0" indent="0">
              <a:buNone/>
            </a:pPr>
            <a:r>
              <a:rPr lang="en-US" dirty="0"/>
              <a:t>In supervised learning we deal with </a:t>
            </a:r>
            <a:r>
              <a:rPr lang="en-US" dirty="0">
                <a:solidFill>
                  <a:srgbClr val="C00000"/>
                </a:solidFill>
              </a:rPr>
              <a:t>pairs of features and labels</a:t>
            </a:r>
          </a:p>
          <a:p>
            <a:r>
              <a:rPr lang="en-US" dirty="0"/>
              <a:t>Goal is to </a:t>
            </a:r>
            <a:r>
              <a:rPr lang="en-US" dirty="0">
                <a:solidFill>
                  <a:srgbClr val="C00000"/>
                </a:solidFill>
              </a:rPr>
              <a:t>predict labels from features </a:t>
            </a:r>
            <a:r>
              <a:rPr lang="en-US" dirty="0"/>
              <a:t>using a ML model</a:t>
            </a:r>
          </a:p>
          <a:p>
            <a:endParaRPr lang="en-US" dirty="0"/>
          </a:p>
          <a:p>
            <a:pPr marL="0" indent="0">
              <a:buNone/>
            </a:pPr>
            <a:r>
              <a:rPr lang="en-US" dirty="0"/>
              <a:t>In unsupervised learning, we deal with </a:t>
            </a:r>
            <a:r>
              <a:rPr lang="en-US" dirty="0">
                <a:solidFill>
                  <a:srgbClr val="C00000"/>
                </a:solidFill>
              </a:rPr>
              <a:t>features without labels</a:t>
            </a:r>
          </a:p>
          <a:p>
            <a:r>
              <a:rPr lang="en-US" dirty="0"/>
              <a:t>Goal is to build a model, in order to:</a:t>
            </a:r>
          </a:p>
          <a:p>
            <a:pPr lvl="1"/>
            <a:r>
              <a:rPr lang="en-US" dirty="0">
                <a:solidFill>
                  <a:srgbClr val="C00000"/>
                </a:solidFill>
              </a:rPr>
              <a:t>Reveal structure of data</a:t>
            </a:r>
          </a:p>
          <a:p>
            <a:pPr lvl="1"/>
            <a:r>
              <a:rPr lang="en-US" dirty="0">
                <a:solidFill>
                  <a:srgbClr val="C00000"/>
                </a:solidFill>
              </a:rPr>
              <a:t>Detect similarities / distances</a:t>
            </a:r>
          </a:p>
          <a:p>
            <a:pPr lvl="1"/>
            <a:r>
              <a:rPr lang="en-US" dirty="0">
                <a:solidFill>
                  <a:srgbClr val="C00000"/>
                </a:solidFill>
              </a:rPr>
              <a:t>Detect anomalies</a:t>
            </a:r>
          </a:p>
          <a:p>
            <a:pPr lvl="1"/>
            <a:r>
              <a:rPr lang="en-US" dirty="0"/>
              <a:t>Etc.</a:t>
            </a:r>
          </a:p>
        </p:txBody>
      </p:sp>
    </p:spTree>
    <p:extLst>
      <p:ext uri="{BB962C8B-B14F-4D97-AF65-F5344CB8AC3E}">
        <p14:creationId xmlns:p14="http://schemas.microsoft.com/office/powerpoint/2010/main" val="341003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8694-F341-CF2C-D26C-4EA27DD3FFF3}"/>
              </a:ext>
            </a:extLst>
          </p:cNvPr>
          <p:cNvSpPr>
            <a:spLocks noGrp="1"/>
          </p:cNvSpPr>
          <p:nvPr>
            <p:ph type="title"/>
          </p:nvPr>
        </p:nvSpPr>
        <p:spPr/>
        <p:txBody>
          <a:bodyPr/>
          <a:lstStyle/>
          <a:p>
            <a:r>
              <a:rPr lang="en-US" dirty="0"/>
              <a:t>Loss Function in Supervised vs Unsupervised</a:t>
            </a:r>
          </a:p>
        </p:txBody>
      </p:sp>
      <p:sp>
        <p:nvSpPr>
          <p:cNvPr id="3" name="Content Placeholder 2">
            <a:extLst>
              <a:ext uri="{FF2B5EF4-FFF2-40B4-BE49-F238E27FC236}">
                <a16:creationId xmlns:a16="http://schemas.microsoft.com/office/drawing/2014/main" id="{CBF4ECAC-2C8D-6AFA-6D9D-64B1F73FBA43}"/>
              </a:ext>
            </a:extLst>
          </p:cNvPr>
          <p:cNvSpPr>
            <a:spLocks noGrp="1"/>
          </p:cNvSpPr>
          <p:nvPr>
            <p:ph idx="1"/>
          </p:nvPr>
        </p:nvSpPr>
        <p:spPr/>
        <p:txBody>
          <a:bodyPr/>
          <a:lstStyle/>
          <a:p>
            <a:pPr marL="0" indent="0">
              <a:buNone/>
            </a:pPr>
            <a:r>
              <a:rPr lang="en-US" dirty="0">
                <a:solidFill>
                  <a:srgbClr val="C00000"/>
                </a:solidFill>
              </a:rPr>
              <a:t>Supervised learning</a:t>
            </a:r>
          </a:p>
          <a:p>
            <a:r>
              <a:rPr lang="en-US" dirty="0"/>
              <a:t>A loss function is used to choose a particular model with the lowest loss value</a:t>
            </a:r>
          </a:p>
          <a:p>
            <a:r>
              <a:rPr lang="en-US" dirty="0"/>
              <a:t>After training and testing the model, we don’t care about the loss function</a:t>
            </a:r>
          </a:p>
          <a:p>
            <a:pPr marL="0" indent="0">
              <a:buNone/>
            </a:pPr>
            <a:endParaRPr lang="en-US" dirty="0"/>
          </a:p>
          <a:p>
            <a:pPr marL="0" indent="0">
              <a:buNone/>
            </a:pPr>
            <a:r>
              <a:rPr lang="en-US" dirty="0">
                <a:solidFill>
                  <a:srgbClr val="C00000"/>
                </a:solidFill>
              </a:rPr>
              <a:t>Unsupervised learning</a:t>
            </a:r>
          </a:p>
          <a:p>
            <a:r>
              <a:rPr lang="en-US" dirty="0"/>
              <a:t>A loss function characterizes what the data looks like</a:t>
            </a:r>
          </a:p>
          <a:p>
            <a:r>
              <a:rPr lang="en-US" dirty="0">
                <a:solidFill>
                  <a:srgbClr val="C00000"/>
                </a:solidFill>
              </a:rPr>
              <a:t>The loss function is our data model, and is itself our primary goal</a:t>
            </a:r>
          </a:p>
        </p:txBody>
      </p:sp>
    </p:spTree>
    <p:extLst>
      <p:ext uri="{BB962C8B-B14F-4D97-AF65-F5344CB8AC3E}">
        <p14:creationId xmlns:p14="http://schemas.microsoft.com/office/powerpoint/2010/main" val="122762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32CF-3852-16F6-4246-CEA6E51995C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06FE5AF7-13E3-E157-2A9B-BF19D8FC8C1B}"/>
              </a:ext>
            </a:extLst>
          </p:cNvPr>
          <p:cNvSpPr>
            <a:spLocks noGrp="1"/>
          </p:cNvSpPr>
          <p:nvPr>
            <p:ph idx="1"/>
          </p:nvPr>
        </p:nvSpPr>
        <p:spPr/>
        <p:txBody>
          <a:bodyPr>
            <a:normAutofit fontScale="92500" lnSpcReduction="20000"/>
          </a:bodyPr>
          <a:lstStyle/>
          <a:p>
            <a:pPr marL="0" indent="0">
              <a:buNone/>
            </a:pPr>
            <a:r>
              <a:rPr lang="en-US" sz="1800" kern="100" dirty="0">
                <a:solidFill>
                  <a:srgbClr val="000000"/>
                </a:solidFill>
                <a:effectLst/>
                <a:latin typeface="Calibri" panose="020F0502020204030204" pitchFamily="34" charset="0"/>
                <a:ea typeface="Calibri" panose="020F0502020204030204" pitchFamily="34" charset="0"/>
              </a:rPr>
              <a:t>Introduces the fundamental concepts and techniques for data science engineering including data preprocessing, analytical models, and visualization methods. Discusses a variety of machine learning algorithms in supervised learning and unsupervised learning based on real-world applications. </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Data Science</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Data Preprocessing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Non-Linear Classifiers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Decision Trees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Ensembles and Super learners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Dimensionality Reduction</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Clustering Methods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Association Rules</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Neural Networks / Deep Learning</a:t>
            </a:r>
          </a:p>
          <a:p>
            <a:pPr marL="0" indent="457200">
              <a:buNone/>
            </a:pPr>
            <a:r>
              <a:rPr lang="en-US" sz="1800" dirty="0">
                <a:solidFill>
                  <a:schemeClr val="accent1">
                    <a:lumMod val="75000"/>
                  </a:schemeClr>
                </a:solidFill>
                <a:effectLst/>
                <a:latin typeface="Calibri" panose="020F0502020204030204" pitchFamily="34" charset="0"/>
                <a:ea typeface="Calibri" panose="020F0502020204030204" pitchFamily="34" charset="0"/>
              </a:rPr>
              <a:t>•	Introduction to Big-data Analysis </a:t>
            </a:r>
          </a:p>
        </p:txBody>
      </p:sp>
    </p:spTree>
    <p:extLst>
      <p:ext uri="{BB962C8B-B14F-4D97-AF65-F5344CB8AC3E}">
        <p14:creationId xmlns:p14="http://schemas.microsoft.com/office/powerpoint/2010/main" val="2681247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1525-38CE-7D75-4B7D-29025C7F3B70}"/>
              </a:ext>
            </a:extLst>
          </p:cNvPr>
          <p:cNvSpPr>
            <a:spLocks noGrp="1"/>
          </p:cNvSpPr>
          <p:nvPr>
            <p:ph type="title"/>
          </p:nvPr>
        </p:nvSpPr>
        <p:spPr/>
        <p:txBody>
          <a:bodyPr/>
          <a:lstStyle/>
          <a:p>
            <a:r>
              <a:rPr lang="en-US" dirty="0"/>
              <a:t>Example of Loss Function in Unsupervised</a:t>
            </a:r>
          </a:p>
        </p:txBody>
      </p:sp>
      <p:sp>
        <p:nvSpPr>
          <p:cNvPr id="3" name="Content Placeholder 2">
            <a:extLst>
              <a:ext uri="{FF2B5EF4-FFF2-40B4-BE49-F238E27FC236}">
                <a16:creationId xmlns:a16="http://schemas.microsoft.com/office/drawing/2014/main" id="{2CC9832E-320E-916A-19AD-47DD7703CE59}"/>
              </a:ext>
            </a:extLst>
          </p:cNvPr>
          <p:cNvSpPr>
            <a:spLocks noGrp="1"/>
          </p:cNvSpPr>
          <p:nvPr>
            <p:ph idx="1"/>
          </p:nvPr>
        </p:nvSpPr>
        <p:spPr/>
        <p:txBody>
          <a:bodyPr/>
          <a:lstStyle/>
          <a:p>
            <a:pPr marL="0" indent="0">
              <a:buNone/>
            </a:pPr>
            <a:r>
              <a:rPr lang="en-US" dirty="0"/>
              <a:t>Clustering:</a:t>
            </a:r>
          </a:p>
          <a:p>
            <a:pPr marL="0" indent="0">
              <a:buNone/>
            </a:pPr>
            <a:r>
              <a:rPr lang="en-US" dirty="0"/>
              <a:t> * Clustering models learns to group observations based on </a:t>
            </a:r>
            <a:r>
              <a:rPr lang="en-US" dirty="0">
                <a:solidFill>
                  <a:srgbClr val="C00000"/>
                </a:solidFill>
              </a:rPr>
              <a:t>similarities</a:t>
            </a:r>
            <a:r>
              <a:rPr lang="en-US" dirty="0"/>
              <a:t> between their features </a:t>
            </a:r>
          </a:p>
          <a:p>
            <a:pPr marL="0" indent="0">
              <a:buNone/>
            </a:pPr>
            <a:r>
              <a:rPr lang="en-US" dirty="0"/>
              <a:t>* Loss function is defined as </a:t>
            </a:r>
            <a:r>
              <a:rPr lang="en-US" dirty="0">
                <a:solidFill>
                  <a:srgbClr val="C00000"/>
                </a:solidFill>
              </a:rPr>
              <a:t>distance</a:t>
            </a:r>
            <a:r>
              <a:rPr lang="en-US" dirty="0"/>
              <a:t> between observations</a:t>
            </a:r>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08F40523-95B9-9121-1655-226A9CF54CB5}"/>
              </a:ext>
            </a:extLst>
          </p:cNvPr>
          <p:cNvPicPr>
            <a:picLocks noChangeAspect="1"/>
          </p:cNvPicPr>
          <p:nvPr/>
        </p:nvPicPr>
        <p:blipFill>
          <a:blip r:embed="rId3"/>
          <a:stretch>
            <a:fillRect/>
          </a:stretch>
        </p:blipFill>
        <p:spPr>
          <a:xfrm>
            <a:off x="68835" y="3673330"/>
            <a:ext cx="3143412" cy="2819545"/>
          </a:xfrm>
          <a:prstGeom prst="rect">
            <a:avLst/>
          </a:prstGeom>
        </p:spPr>
      </p:pic>
      <p:pic>
        <p:nvPicPr>
          <p:cNvPr id="13" name="Picture 12">
            <a:extLst>
              <a:ext uri="{FF2B5EF4-FFF2-40B4-BE49-F238E27FC236}">
                <a16:creationId xmlns:a16="http://schemas.microsoft.com/office/drawing/2014/main" id="{21B69000-9E35-104A-5D74-FBB4E4643B96}"/>
              </a:ext>
            </a:extLst>
          </p:cNvPr>
          <p:cNvPicPr>
            <a:picLocks noChangeAspect="1"/>
          </p:cNvPicPr>
          <p:nvPr/>
        </p:nvPicPr>
        <p:blipFill>
          <a:blip r:embed="rId4"/>
          <a:stretch>
            <a:fillRect/>
          </a:stretch>
        </p:blipFill>
        <p:spPr>
          <a:xfrm>
            <a:off x="4624510" y="4087706"/>
            <a:ext cx="6134415" cy="2089257"/>
          </a:xfrm>
          <a:prstGeom prst="rect">
            <a:avLst/>
          </a:prstGeom>
        </p:spPr>
      </p:pic>
      <p:sp>
        <p:nvSpPr>
          <p:cNvPr id="5" name="TextBox 4">
            <a:extLst>
              <a:ext uri="{FF2B5EF4-FFF2-40B4-BE49-F238E27FC236}">
                <a16:creationId xmlns:a16="http://schemas.microsoft.com/office/drawing/2014/main" id="{A1CAD268-96F8-2F08-E5AB-1BA3FDE22A2D}"/>
              </a:ext>
            </a:extLst>
          </p:cNvPr>
          <p:cNvSpPr txBox="1"/>
          <p:nvPr/>
        </p:nvSpPr>
        <p:spPr>
          <a:xfrm>
            <a:off x="6915150" y="6202363"/>
            <a:ext cx="6096000" cy="369332"/>
          </a:xfrm>
          <a:prstGeom prst="rect">
            <a:avLst/>
          </a:prstGeom>
          <a:noFill/>
        </p:spPr>
        <p:txBody>
          <a:bodyPr wrap="square">
            <a:spAutoFit/>
          </a:bodyPr>
          <a:lstStyle/>
          <a:p>
            <a:r>
              <a:rPr lang="en-US" dirty="0"/>
              <a:t>K-mean Clustering</a:t>
            </a:r>
          </a:p>
        </p:txBody>
      </p:sp>
    </p:spTree>
    <p:extLst>
      <p:ext uri="{BB962C8B-B14F-4D97-AF65-F5344CB8AC3E}">
        <p14:creationId xmlns:p14="http://schemas.microsoft.com/office/powerpoint/2010/main" val="308992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942" y="-73546"/>
            <a:ext cx="8229600" cy="1143000"/>
          </a:xfrm>
        </p:spPr>
        <p:txBody>
          <a:bodyPr>
            <a:normAutofit/>
          </a:bodyPr>
          <a:lstStyle/>
          <a:p>
            <a:r>
              <a:rPr lang="en-US" dirty="0"/>
              <a:t>Semi Supervised</a:t>
            </a:r>
          </a:p>
        </p:txBody>
      </p:sp>
      <p:sp>
        <p:nvSpPr>
          <p:cNvPr id="3" name="Content Placeholder 2"/>
          <p:cNvSpPr>
            <a:spLocks noGrp="1"/>
          </p:cNvSpPr>
          <p:nvPr>
            <p:ph idx="1"/>
          </p:nvPr>
        </p:nvSpPr>
        <p:spPr>
          <a:xfrm>
            <a:off x="2153689" y="1344707"/>
            <a:ext cx="8229600" cy="4525963"/>
          </a:xfrm>
        </p:spPr>
        <p:txBody>
          <a:bodyPr>
            <a:normAutofit/>
          </a:bodyPr>
          <a:lstStyle/>
          <a:p>
            <a:r>
              <a:rPr lang="en-US" sz="1800" dirty="0"/>
              <a:t>Labeled data is limited</a:t>
            </a:r>
            <a:endParaRPr lang="is-IS" sz="1600" dirty="0"/>
          </a:p>
          <a:p>
            <a:r>
              <a:rPr lang="is-IS" sz="1800" dirty="0"/>
              <a:t>Finding </a:t>
            </a:r>
            <a:r>
              <a:rPr lang="is-IS" sz="1800" i="1" dirty="0"/>
              <a:t>representations</a:t>
            </a:r>
            <a:r>
              <a:rPr lang="is-IS" sz="1800" dirty="0"/>
              <a:t> for supervised or other unsupervised models</a:t>
            </a:r>
            <a:endParaRPr lang="en-US" sz="1800" dirty="0"/>
          </a:p>
        </p:txBody>
      </p:sp>
      <p:sp>
        <p:nvSpPr>
          <p:cNvPr id="5" name="Down Arrow 3">
            <a:extLst>
              <a:ext uri="{FF2B5EF4-FFF2-40B4-BE49-F238E27FC236}">
                <a16:creationId xmlns:a16="http://schemas.microsoft.com/office/drawing/2014/main" id="{340395BB-053C-4DCA-CE8B-A22273344CE2}"/>
              </a:ext>
            </a:extLst>
          </p:cNvPr>
          <p:cNvSpPr/>
          <p:nvPr/>
        </p:nvSpPr>
        <p:spPr>
          <a:xfrm rot="16200000">
            <a:off x="6183862" y="2990735"/>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4">
            <a:extLst>
              <a:ext uri="{FF2B5EF4-FFF2-40B4-BE49-F238E27FC236}">
                <a16:creationId xmlns:a16="http://schemas.microsoft.com/office/drawing/2014/main" id="{185F1B2D-1B43-7964-D62B-3DD6D712FFE7}"/>
              </a:ext>
            </a:extLst>
          </p:cNvPr>
          <p:cNvSpPr/>
          <p:nvPr/>
        </p:nvSpPr>
        <p:spPr>
          <a:xfrm rot="5234415">
            <a:off x="5896644" y="4723563"/>
            <a:ext cx="762286" cy="7620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1528E7-714D-5B89-3316-6C91D5A551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26348" y="3142150"/>
            <a:ext cx="2337140" cy="2890132"/>
          </a:xfrm>
          <a:prstGeom prst="rect">
            <a:avLst/>
          </a:prstGeom>
          <a:noFill/>
          <a:ln>
            <a:noFill/>
          </a:ln>
        </p:spPr>
      </p:pic>
      <p:pic>
        <p:nvPicPr>
          <p:cNvPr id="8" name="Picture 7">
            <a:extLst>
              <a:ext uri="{FF2B5EF4-FFF2-40B4-BE49-F238E27FC236}">
                <a16:creationId xmlns:a16="http://schemas.microsoft.com/office/drawing/2014/main" id="{E677D877-986C-0839-C85A-EFAA701FF17A}"/>
              </a:ext>
            </a:extLst>
          </p:cNvPr>
          <p:cNvPicPr>
            <a:picLocks noChangeAspect="1"/>
          </p:cNvPicPr>
          <p:nvPr/>
        </p:nvPicPr>
        <p:blipFill>
          <a:blip r:embed="rId4"/>
          <a:stretch>
            <a:fillRect/>
          </a:stretch>
        </p:blipFill>
        <p:spPr>
          <a:xfrm>
            <a:off x="2544340" y="4449743"/>
            <a:ext cx="2911915" cy="1696180"/>
          </a:xfrm>
          <a:prstGeom prst="rect">
            <a:avLst/>
          </a:prstGeom>
        </p:spPr>
      </p:pic>
      <p:sp>
        <p:nvSpPr>
          <p:cNvPr id="9" name="Rectangle 8">
            <a:extLst>
              <a:ext uri="{FF2B5EF4-FFF2-40B4-BE49-F238E27FC236}">
                <a16:creationId xmlns:a16="http://schemas.microsoft.com/office/drawing/2014/main" id="{A2EEB6BB-E926-345A-6FED-AF0526E3F165}"/>
              </a:ext>
            </a:extLst>
          </p:cNvPr>
          <p:cNvSpPr/>
          <p:nvPr/>
        </p:nvSpPr>
        <p:spPr>
          <a:xfrm>
            <a:off x="5996225" y="2698411"/>
            <a:ext cx="3611934" cy="338554"/>
          </a:xfrm>
          <a:prstGeom prst="rect">
            <a:avLst/>
          </a:prstGeom>
        </p:spPr>
        <p:txBody>
          <a:bodyPr wrap="square">
            <a:spAutoFit/>
          </a:bodyPr>
          <a:lstStyle/>
          <a:p>
            <a:pPr algn="just" rtl="1"/>
            <a:r>
              <a:rPr lang="en-US" sz="1600" b="1" dirty="0"/>
              <a:t>Hierarchical Clustering</a:t>
            </a:r>
          </a:p>
        </p:txBody>
      </p:sp>
      <p:sp>
        <p:nvSpPr>
          <p:cNvPr id="10" name="Rectangle 9">
            <a:extLst>
              <a:ext uri="{FF2B5EF4-FFF2-40B4-BE49-F238E27FC236}">
                <a16:creationId xmlns:a16="http://schemas.microsoft.com/office/drawing/2014/main" id="{A2EC216B-007C-D50F-9A79-8F287EC86ECD}"/>
              </a:ext>
            </a:extLst>
          </p:cNvPr>
          <p:cNvSpPr/>
          <p:nvPr/>
        </p:nvSpPr>
        <p:spPr>
          <a:xfrm>
            <a:off x="-328467" y="4060678"/>
            <a:ext cx="5784722" cy="307777"/>
          </a:xfrm>
          <a:prstGeom prst="rect">
            <a:avLst/>
          </a:prstGeom>
        </p:spPr>
        <p:txBody>
          <a:bodyPr wrap="square">
            <a:spAutoFit/>
          </a:bodyPr>
          <a:lstStyle/>
          <a:p>
            <a:pPr algn="just" rtl="1"/>
            <a:r>
              <a:rPr lang="en-US" sz="1400" b="1" dirty="0"/>
              <a:t>Using labeled data in other ML models</a:t>
            </a:r>
          </a:p>
        </p:txBody>
      </p:sp>
      <p:sp>
        <p:nvSpPr>
          <p:cNvPr id="11" name="Rectangle 10">
            <a:extLst>
              <a:ext uri="{FF2B5EF4-FFF2-40B4-BE49-F238E27FC236}">
                <a16:creationId xmlns:a16="http://schemas.microsoft.com/office/drawing/2014/main" id="{DE85141B-1E06-5D7C-E575-87BBC6D529C7}"/>
              </a:ext>
            </a:extLst>
          </p:cNvPr>
          <p:cNvSpPr/>
          <p:nvPr/>
        </p:nvSpPr>
        <p:spPr>
          <a:xfrm>
            <a:off x="2348547" y="2659155"/>
            <a:ext cx="2621077" cy="307777"/>
          </a:xfrm>
          <a:prstGeom prst="rect">
            <a:avLst/>
          </a:prstGeom>
        </p:spPr>
        <p:txBody>
          <a:bodyPr wrap="square">
            <a:spAutoFit/>
          </a:bodyPr>
          <a:lstStyle/>
          <a:p>
            <a:pPr algn="just" rtl="1"/>
            <a:r>
              <a:rPr lang="en-US" sz="1400" b="1" dirty="0"/>
              <a:t>Unlabeled data</a:t>
            </a:r>
          </a:p>
        </p:txBody>
      </p:sp>
      <p:pic>
        <p:nvPicPr>
          <p:cNvPr id="12" name="Picture 11">
            <a:extLst>
              <a:ext uri="{FF2B5EF4-FFF2-40B4-BE49-F238E27FC236}">
                <a16:creationId xmlns:a16="http://schemas.microsoft.com/office/drawing/2014/main" id="{1EB2996C-79AD-F3F2-A645-B0B201C561A3}"/>
              </a:ext>
            </a:extLst>
          </p:cNvPr>
          <p:cNvPicPr>
            <a:picLocks noChangeAspect="1"/>
          </p:cNvPicPr>
          <p:nvPr/>
        </p:nvPicPr>
        <p:blipFill>
          <a:blip r:embed="rId5"/>
          <a:stretch>
            <a:fillRect/>
          </a:stretch>
        </p:blipFill>
        <p:spPr>
          <a:xfrm>
            <a:off x="2153689" y="2997224"/>
            <a:ext cx="3611934" cy="924683"/>
          </a:xfrm>
          <a:prstGeom prst="rect">
            <a:avLst/>
          </a:prstGeom>
        </p:spPr>
      </p:pic>
    </p:spTree>
    <p:extLst>
      <p:ext uri="{BB962C8B-B14F-4D97-AF65-F5344CB8AC3E}">
        <p14:creationId xmlns:p14="http://schemas.microsoft.com/office/powerpoint/2010/main" val="77752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22722-C953-69CA-4190-7623A96AECEF}"/>
              </a:ext>
            </a:extLst>
          </p:cNvPr>
          <p:cNvSpPr>
            <a:spLocks noGrp="1"/>
          </p:cNvSpPr>
          <p:nvPr>
            <p:ph type="sldNum" sz="quarter" idx="12"/>
          </p:nvPr>
        </p:nvSpPr>
        <p:spPr/>
        <p:txBody>
          <a:bodyPr/>
          <a:lstStyle/>
          <a:p>
            <a:fld id="{38A32D33-4280-084A-95CA-F611CFB15E66}" type="slidenum">
              <a:rPr lang="en-US" smtClean="0"/>
              <a:pPr/>
              <a:t>32</a:t>
            </a:fld>
            <a:endParaRPr lang="en-US"/>
          </a:p>
        </p:txBody>
      </p:sp>
      <p:pic>
        <p:nvPicPr>
          <p:cNvPr id="4" name="Picture 3" descr="A cartoon of a robot and an arcade machine&#10;&#10;Description automatically generated">
            <a:extLst>
              <a:ext uri="{FF2B5EF4-FFF2-40B4-BE49-F238E27FC236}">
                <a16:creationId xmlns:a16="http://schemas.microsoft.com/office/drawing/2014/main" id="{BCDF2D72-9FDE-CD3B-954D-7DDA8BF75EE5}"/>
              </a:ext>
            </a:extLst>
          </p:cNvPr>
          <p:cNvPicPr>
            <a:picLocks noChangeAspect="1"/>
          </p:cNvPicPr>
          <p:nvPr/>
        </p:nvPicPr>
        <p:blipFill>
          <a:blip r:embed="rId3"/>
          <a:stretch>
            <a:fillRect/>
          </a:stretch>
        </p:blipFill>
        <p:spPr>
          <a:xfrm>
            <a:off x="1844040" y="1199213"/>
            <a:ext cx="8503920" cy="4459575"/>
          </a:xfrm>
          <a:prstGeom prst="rect">
            <a:avLst/>
          </a:prstGeom>
        </p:spPr>
      </p:pic>
      <p:sp>
        <p:nvSpPr>
          <p:cNvPr id="6" name="TextBox 5">
            <a:extLst>
              <a:ext uri="{FF2B5EF4-FFF2-40B4-BE49-F238E27FC236}">
                <a16:creationId xmlns:a16="http://schemas.microsoft.com/office/drawing/2014/main" id="{0C33BA6B-D52B-6FAC-E1DF-5155C5A01289}"/>
              </a:ext>
            </a:extLst>
          </p:cNvPr>
          <p:cNvSpPr txBox="1"/>
          <p:nvPr/>
        </p:nvSpPr>
        <p:spPr>
          <a:xfrm>
            <a:off x="2373086" y="218258"/>
            <a:ext cx="7223760" cy="769441"/>
          </a:xfrm>
          <a:prstGeom prst="rect">
            <a:avLst/>
          </a:prstGeom>
          <a:noFill/>
        </p:spPr>
        <p:txBody>
          <a:bodyPr wrap="square">
            <a:spAutoFit/>
          </a:bodyPr>
          <a:lstStyle/>
          <a:p>
            <a:pPr algn="ctr"/>
            <a:r>
              <a:rPr lang="en-US" sz="4400" dirty="0">
                <a:latin typeface="+mj-lt"/>
                <a:ea typeface="+mj-ea"/>
                <a:cs typeface="+mj-cs"/>
              </a:rPr>
              <a:t>Reinforcement Learning</a:t>
            </a:r>
          </a:p>
        </p:txBody>
      </p:sp>
      <p:sp>
        <p:nvSpPr>
          <p:cNvPr id="8" name="TextBox 7">
            <a:extLst>
              <a:ext uri="{FF2B5EF4-FFF2-40B4-BE49-F238E27FC236}">
                <a16:creationId xmlns:a16="http://schemas.microsoft.com/office/drawing/2014/main" id="{C697634F-CD92-1DAB-1778-FB20D7F4B6E2}"/>
              </a:ext>
            </a:extLst>
          </p:cNvPr>
          <p:cNvSpPr txBox="1"/>
          <p:nvPr/>
        </p:nvSpPr>
        <p:spPr>
          <a:xfrm>
            <a:off x="9243637" y="5520287"/>
            <a:ext cx="1307822" cy="276999"/>
          </a:xfrm>
          <a:prstGeom prst="rect">
            <a:avLst/>
          </a:prstGeom>
          <a:noFill/>
        </p:spPr>
        <p:txBody>
          <a:bodyPr wrap="square">
            <a:spAutoFit/>
          </a:bodyPr>
          <a:lstStyle/>
          <a:p>
            <a:r>
              <a:rPr lang="en-US" sz="1200" dirty="0"/>
              <a:t>Database camp</a:t>
            </a:r>
          </a:p>
        </p:txBody>
      </p:sp>
    </p:spTree>
    <p:extLst>
      <p:ext uri="{BB962C8B-B14F-4D97-AF65-F5344CB8AC3E}">
        <p14:creationId xmlns:p14="http://schemas.microsoft.com/office/powerpoint/2010/main" val="271650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FB1597-C5EC-A22D-F6E9-5F66A9B9E4CD}"/>
              </a:ext>
            </a:extLst>
          </p:cNvPr>
          <p:cNvSpPr>
            <a:spLocks noGrp="1"/>
          </p:cNvSpPr>
          <p:nvPr>
            <p:ph type="sldNum" sz="quarter" idx="12"/>
          </p:nvPr>
        </p:nvSpPr>
        <p:spPr/>
        <p:txBody>
          <a:bodyPr/>
          <a:lstStyle/>
          <a:p>
            <a:fld id="{38A32D33-4280-084A-95CA-F611CFB15E66}" type="slidenum">
              <a:rPr lang="en-US" smtClean="0"/>
              <a:pPr/>
              <a:t>33</a:t>
            </a:fld>
            <a:endParaRPr lang="en-US"/>
          </a:p>
        </p:txBody>
      </p:sp>
      <p:pic>
        <p:nvPicPr>
          <p:cNvPr id="4" name="Picture 3" descr="A diagram of a robot&#10;&#10;Description automatically generated">
            <a:extLst>
              <a:ext uri="{FF2B5EF4-FFF2-40B4-BE49-F238E27FC236}">
                <a16:creationId xmlns:a16="http://schemas.microsoft.com/office/drawing/2014/main" id="{071D240C-F60C-3069-943F-73CAA9427CDA}"/>
              </a:ext>
            </a:extLst>
          </p:cNvPr>
          <p:cNvPicPr>
            <a:picLocks noChangeAspect="1"/>
          </p:cNvPicPr>
          <p:nvPr/>
        </p:nvPicPr>
        <p:blipFill>
          <a:blip r:embed="rId3"/>
          <a:stretch>
            <a:fillRect/>
          </a:stretch>
        </p:blipFill>
        <p:spPr>
          <a:xfrm>
            <a:off x="2867025" y="1075075"/>
            <a:ext cx="6953250" cy="4964621"/>
          </a:xfrm>
          <a:prstGeom prst="rect">
            <a:avLst/>
          </a:prstGeom>
        </p:spPr>
      </p:pic>
      <p:sp>
        <p:nvSpPr>
          <p:cNvPr id="6" name="TextBox 5">
            <a:extLst>
              <a:ext uri="{FF2B5EF4-FFF2-40B4-BE49-F238E27FC236}">
                <a16:creationId xmlns:a16="http://schemas.microsoft.com/office/drawing/2014/main" id="{CEF01A57-FCD0-6A1B-CF46-ED771EB146B7}"/>
              </a:ext>
            </a:extLst>
          </p:cNvPr>
          <p:cNvSpPr txBox="1"/>
          <p:nvPr/>
        </p:nvSpPr>
        <p:spPr>
          <a:xfrm>
            <a:off x="1771650" y="6169580"/>
            <a:ext cx="4572000" cy="276999"/>
          </a:xfrm>
          <a:prstGeom prst="rect">
            <a:avLst/>
          </a:prstGeom>
          <a:noFill/>
        </p:spPr>
        <p:txBody>
          <a:bodyPr wrap="square">
            <a:spAutoFit/>
          </a:bodyPr>
          <a:lstStyle/>
          <a:p>
            <a:r>
              <a:rPr lang="en-US" sz="1200" dirty="0" err="1"/>
              <a:t>marutitech</a:t>
            </a:r>
            <a:endParaRPr lang="en-US" sz="1200" dirty="0"/>
          </a:p>
        </p:txBody>
      </p:sp>
    </p:spTree>
    <p:extLst>
      <p:ext uri="{BB962C8B-B14F-4D97-AF65-F5344CB8AC3E}">
        <p14:creationId xmlns:p14="http://schemas.microsoft.com/office/powerpoint/2010/main" val="347047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73B-0C4B-08DE-8C52-B7382CC0E3F6}"/>
              </a:ext>
            </a:extLst>
          </p:cNvPr>
          <p:cNvSpPr>
            <a:spLocks noGrp="1"/>
          </p:cNvSpPr>
          <p:nvPr>
            <p:ph type="title"/>
          </p:nvPr>
        </p:nvSpPr>
        <p:spPr/>
        <p:txBody>
          <a:bodyPr>
            <a:normAutofit/>
          </a:bodyPr>
          <a:lstStyle/>
          <a:p>
            <a:r>
              <a:rPr lang="en-US" sz="3600" dirty="0"/>
              <a:t>White-box vs. Black-box ML</a:t>
            </a:r>
          </a:p>
        </p:txBody>
      </p:sp>
      <p:sp>
        <p:nvSpPr>
          <p:cNvPr id="4" name="Slide Number Placeholder 3">
            <a:extLst>
              <a:ext uri="{FF2B5EF4-FFF2-40B4-BE49-F238E27FC236}">
                <a16:creationId xmlns:a16="http://schemas.microsoft.com/office/drawing/2014/main" id="{30137739-444C-927C-1CAE-EA2C90498EF9}"/>
              </a:ext>
            </a:extLst>
          </p:cNvPr>
          <p:cNvSpPr>
            <a:spLocks noGrp="1"/>
          </p:cNvSpPr>
          <p:nvPr>
            <p:ph type="sldNum" sz="quarter" idx="12"/>
          </p:nvPr>
        </p:nvSpPr>
        <p:spPr/>
        <p:txBody>
          <a:bodyPr/>
          <a:lstStyle/>
          <a:p>
            <a:fld id="{38A32D33-4280-084A-95CA-F611CFB15E66}" type="slidenum">
              <a:rPr lang="en-US" smtClean="0"/>
              <a:pPr/>
              <a:t>34</a:t>
            </a:fld>
            <a:endParaRPr lang="en-US"/>
          </a:p>
        </p:txBody>
      </p:sp>
      <p:pic>
        <p:nvPicPr>
          <p:cNvPr id="12" name="Content Placeholder 11" descr="A diagram of a pyramid&#10;&#10;Description automatically generated">
            <a:extLst>
              <a:ext uri="{FF2B5EF4-FFF2-40B4-BE49-F238E27FC236}">
                <a16:creationId xmlns:a16="http://schemas.microsoft.com/office/drawing/2014/main" id="{D4BAE8A8-90BC-A1A4-E5EB-64EAD84B09C7}"/>
              </a:ext>
            </a:extLst>
          </p:cNvPr>
          <p:cNvPicPr>
            <a:picLocks noGrp="1" noChangeAspect="1"/>
          </p:cNvPicPr>
          <p:nvPr>
            <p:ph idx="1"/>
          </p:nvPr>
        </p:nvPicPr>
        <p:blipFill>
          <a:blip r:embed="rId2"/>
          <a:stretch>
            <a:fillRect/>
          </a:stretch>
        </p:blipFill>
        <p:spPr>
          <a:xfrm>
            <a:off x="3548743" y="2251736"/>
            <a:ext cx="6021976" cy="3708701"/>
          </a:xfrm>
        </p:spPr>
      </p:pic>
      <p:sp>
        <p:nvSpPr>
          <p:cNvPr id="5" name="TextBox 4">
            <a:extLst>
              <a:ext uri="{FF2B5EF4-FFF2-40B4-BE49-F238E27FC236}">
                <a16:creationId xmlns:a16="http://schemas.microsoft.com/office/drawing/2014/main" id="{70B25FC2-B90B-EDCE-C0E9-FEFA89A161E1}"/>
              </a:ext>
            </a:extLst>
          </p:cNvPr>
          <p:cNvSpPr txBox="1"/>
          <p:nvPr/>
        </p:nvSpPr>
        <p:spPr>
          <a:xfrm>
            <a:off x="1621972" y="1328406"/>
            <a:ext cx="8948057" cy="923330"/>
          </a:xfrm>
          <a:prstGeom prst="rect">
            <a:avLst/>
          </a:prstGeom>
          <a:noFill/>
        </p:spPr>
        <p:txBody>
          <a:bodyPr wrap="square">
            <a:spAutoFit/>
          </a:bodyPr>
          <a:lstStyle/>
          <a:p>
            <a:endParaRPr lang="en-US" dirty="0"/>
          </a:p>
          <a:p>
            <a:r>
              <a:rPr lang="en-US" dirty="0"/>
              <a:t>Interpretable results for developing data-driven theories</a:t>
            </a:r>
          </a:p>
          <a:p>
            <a:r>
              <a:rPr lang="en-US" dirty="0"/>
              <a:t>Transparency makes more reliable results than opaque models</a:t>
            </a:r>
          </a:p>
        </p:txBody>
      </p:sp>
      <p:sp>
        <p:nvSpPr>
          <p:cNvPr id="7" name="TextBox 6">
            <a:extLst>
              <a:ext uri="{FF2B5EF4-FFF2-40B4-BE49-F238E27FC236}">
                <a16:creationId xmlns:a16="http://schemas.microsoft.com/office/drawing/2014/main" id="{2658CC1F-14EB-A911-02CE-1F297952B51A}"/>
              </a:ext>
            </a:extLst>
          </p:cNvPr>
          <p:cNvSpPr txBox="1"/>
          <p:nvPr/>
        </p:nvSpPr>
        <p:spPr>
          <a:xfrm>
            <a:off x="7719060" y="5532190"/>
            <a:ext cx="4702628" cy="646331"/>
          </a:xfrm>
          <a:prstGeom prst="rect">
            <a:avLst/>
          </a:prstGeom>
          <a:noFill/>
        </p:spPr>
        <p:txBody>
          <a:bodyPr wrap="square">
            <a:spAutoFit/>
          </a:bodyPr>
          <a:lstStyle/>
          <a:p>
            <a:r>
              <a:rPr lang="en-US" dirty="0"/>
              <a:t>High predictive accuracy</a:t>
            </a:r>
          </a:p>
          <a:p>
            <a:r>
              <a:rPr lang="en-US" dirty="0"/>
              <a:t>Highly complex models</a:t>
            </a:r>
          </a:p>
        </p:txBody>
      </p:sp>
      <p:sp>
        <p:nvSpPr>
          <p:cNvPr id="6" name="TextBox 5">
            <a:extLst>
              <a:ext uri="{FF2B5EF4-FFF2-40B4-BE49-F238E27FC236}">
                <a16:creationId xmlns:a16="http://schemas.microsoft.com/office/drawing/2014/main" id="{9BA33A06-CA0F-0F1F-41FD-AC129138EFB2}"/>
              </a:ext>
            </a:extLst>
          </p:cNvPr>
          <p:cNvSpPr txBox="1"/>
          <p:nvPr/>
        </p:nvSpPr>
        <p:spPr>
          <a:xfrm>
            <a:off x="10090240" y="3826170"/>
            <a:ext cx="1958885" cy="369332"/>
          </a:xfrm>
          <a:prstGeom prst="rect">
            <a:avLst/>
          </a:prstGeom>
          <a:noFill/>
        </p:spPr>
        <p:txBody>
          <a:bodyPr wrap="square">
            <a:spAutoFit/>
          </a:bodyPr>
          <a:lstStyle/>
          <a:p>
            <a:r>
              <a:rPr lang="en-US" b="0" i="0" dirty="0">
                <a:solidFill>
                  <a:srgbClr val="FF0000"/>
                </a:solidFill>
                <a:effectLst/>
                <a:latin typeface="IBM Plex Sans" panose="020F0502020204030204" pitchFamily="34" charset="0"/>
              </a:rPr>
              <a:t>Explainable AI</a:t>
            </a:r>
            <a:endParaRPr lang="en-US" dirty="0">
              <a:solidFill>
                <a:srgbClr val="FF0000"/>
              </a:solidFill>
            </a:endParaRPr>
          </a:p>
        </p:txBody>
      </p:sp>
    </p:spTree>
    <p:extLst>
      <p:ext uri="{BB962C8B-B14F-4D97-AF65-F5344CB8AC3E}">
        <p14:creationId xmlns:p14="http://schemas.microsoft.com/office/powerpoint/2010/main" val="18295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663A3-4F90-043A-9D92-B17D9D3D765E}"/>
              </a:ext>
            </a:extLst>
          </p:cNvPr>
          <p:cNvPicPr>
            <a:picLocks noChangeAspect="1"/>
          </p:cNvPicPr>
          <p:nvPr/>
        </p:nvPicPr>
        <p:blipFill>
          <a:blip r:embed="rId3"/>
          <a:stretch>
            <a:fillRect/>
          </a:stretch>
        </p:blipFill>
        <p:spPr>
          <a:xfrm>
            <a:off x="1524000" y="1496692"/>
            <a:ext cx="9144000" cy="3629354"/>
          </a:xfrm>
          <a:prstGeom prst="rect">
            <a:avLst/>
          </a:prstGeom>
        </p:spPr>
      </p:pic>
      <p:sp>
        <p:nvSpPr>
          <p:cNvPr id="3" name="Title 2">
            <a:extLst>
              <a:ext uri="{FF2B5EF4-FFF2-40B4-BE49-F238E27FC236}">
                <a16:creationId xmlns:a16="http://schemas.microsoft.com/office/drawing/2014/main" id="{93339716-E5EF-5C11-2CC5-4443DF9C37B9}"/>
              </a:ext>
            </a:extLst>
          </p:cNvPr>
          <p:cNvSpPr>
            <a:spLocks noGrp="1"/>
          </p:cNvSpPr>
          <p:nvPr>
            <p:ph type="title"/>
          </p:nvPr>
        </p:nvSpPr>
        <p:spPr>
          <a:xfrm>
            <a:off x="1981200" y="223267"/>
            <a:ext cx="8229600" cy="1143000"/>
          </a:xfrm>
        </p:spPr>
        <p:txBody>
          <a:bodyPr>
            <a:normAutofit/>
          </a:bodyPr>
          <a:lstStyle/>
          <a:p>
            <a:r>
              <a:rPr lang="en-US" sz="3200" dirty="0"/>
              <a:t>White-box Model</a:t>
            </a:r>
            <a:br>
              <a:rPr lang="en-US" sz="3200" dirty="0"/>
            </a:br>
            <a:r>
              <a:rPr lang="en-US" sz="3200" dirty="0"/>
              <a:t>Decision Tree (Predictive Model)</a:t>
            </a:r>
          </a:p>
        </p:txBody>
      </p:sp>
      <p:sp>
        <p:nvSpPr>
          <p:cNvPr id="5" name="TextBox 4">
            <a:extLst>
              <a:ext uri="{FF2B5EF4-FFF2-40B4-BE49-F238E27FC236}">
                <a16:creationId xmlns:a16="http://schemas.microsoft.com/office/drawing/2014/main" id="{81BB48BF-E878-5CFF-0AD9-85953BFF9C63}"/>
              </a:ext>
            </a:extLst>
          </p:cNvPr>
          <p:cNvSpPr txBox="1"/>
          <p:nvPr/>
        </p:nvSpPr>
        <p:spPr>
          <a:xfrm>
            <a:off x="8872135" y="4030562"/>
            <a:ext cx="1607589" cy="830356"/>
          </a:xfrm>
          <a:prstGeom prst="rect">
            <a:avLst/>
          </a:prstGeom>
          <a:noFill/>
        </p:spPr>
        <p:txBody>
          <a:bodyPr wrap="square">
            <a:spAutoFit/>
          </a:bodyPr>
          <a:lstStyle/>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1-&gt; </a:t>
            </a:r>
            <a:r>
              <a:rPr lang="en-US" sz="12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Susceptible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2-&gt; </a:t>
            </a:r>
            <a:r>
              <a:rPr lang="en-US" sz="1200" b="1" dirty="0">
                <a:solidFill>
                  <a:srgbClr val="FFC000"/>
                </a:solidFill>
                <a:latin typeface="Calibri" panose="020F0502020204030204" pitchFamily="34" charset="0"/>
                <a:ea typeface="Calibri" panose="020F0502020204030204" pitchFamily="34" charset="0"/>
                <a:cs typeface="Times New Roman" panose="02020603050405020304" pitchFamily="18" charset="0"/>
              </a:rPr>
              <a:t>Intermediate</a:t>
            </a:r>
          </a:p>
          <a:p>
            <a:pPr>
              <a:lnSpc>
                <a:spcPct val="107000"/>
              </a:lnSpc>
              <a:spcAft>
                <a:spcPts val="600"/>
              </a:spcAft>
            </a:pPr>
            <a:r>
              <a:rPr lang="en-US" sz="1200" b="1" dirty="0">
                <a:latin typeface="Calibri" panose="020F0502020204030204" pitchFamily="34" charset="0"/>
                <a:ea typeface="Calibri" panose="020F0502020204030204" pitchFamily="34" charset="0"/>
                <a:cs typeface="Times New Roman" panose="02020603050405020304" pitchFamily="18" charset="0"/>
              </a:rPr>
              <a:t>3-&gt; </a:t>
            </a:r>
            <a:r>
              <a:rPr lang="en-US" sz="12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Resistant</a:t>
            </a:r>
          </a:p>
        </p:txBody>
      </p:sp>
      <p:pic>
        <p:nvPicPr>
          <p:cNvPr id="11" name="Picture 10">
            <a:extLst>
              <a:ext uri="{FF2B5EF4-FFF2-40B4-BE49-F238E27FC236}">
                <a16:creationId xmlns:a16="http://schemas.microsoft.com/office/drawing/2014/main" id="{5EEC0178-0D53-477C-847D-06369E934D04}"/>
              </a:ext>
            </a:extLst>
          </p:cNvPr>
          <p:cNvPicPr>
            <a:picLocks noChangeAspect="1"/>
          </p:cNvPicPr>
          <p:nvPr/>
        </p:nvPicPr>
        <p:blipFill>
          <a:blip r:embed="rId4"/>
          <a:stretch>
            <a:fillRect/>
          </a:stretch>
        </p:blipFill>
        <p:spPr>
          <a:xfrm>
            <a:off x="3837688" y="5527313"/>
            <a:ext cx="5644693" cy="960503"/>
          </a:xfrm>
          <a:prstGeom prst="rect">
            <a:avLst/>
          </a:prstGeom>
        </p:spPr>
      </p:pic>
      <p:sp>
        <p:nvSpPr>
          <p:cNvPr id="13" name="TextBox 12">
            <a:extLst>
              <a:ext uri="{FF2B5EF4-FFF2-40B4-BE49-F238E27FC236}">
                <a16:creationId xmlns:a16="http://schemas.microsoft.com/office/drawing/2014/main" id="{F2A156CA-13FB-720F-A570-69E6098980D9}"/>
              </a:ext>
            </a:extLst>
          </p:cNvPr>
          <p:cNvSpPr txBox="1"/>
          <p:nvPr/>
        </p:nvSpPr>
        <p:spPr>
          <a:xfrm>
            <a:off x="1787471" y="5767535"/>
            <a:ext cx="4572000"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Hyperparameters</a:t>
            </a:r>
          </a:p>
        </p:txBody>
      </p:sp>
    </p:spTree>
    <p:extLst>
      <p:ext uri="{BB962C8B-B14F-4D97-AF65-F5344CB8AC3E}">
        <p14:creationId xmlns:p14="http://schemas.microsoft.com/office/powerpoint/2010/main" val="358345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2C40C-6071-512A-5355-10379CF9491E}"/>
              </a:ext>
            </a:extLst>
          </p:cNvPr>
          <p:cNvSpPr>
            <a:spLocks noGrp="1"/>
          </p:cNvSpPr>
          <p:nvPr>
            <p:ph type="title" idx="4294967295"/>
          </p:nvPr>
        </p:nvSpPr>
        <p:spPr>
          <a:xfrm>
            <a:off x="1811676" y="258508"/>
            <a:ext cx="8845324" cy="402797"/>
          </a:xfrm>
        </p:spPr>
        <p:txBody>
          <a:bodyPr>
            <a:noAutofit/>
          </a:bodyPr>
          <a:lstStyle/>
          <a:p>
            <a:r>
              <a:rPr lang="en-US" sz="3200" dirty="0"/>
              <a:t>White-box Model</a:t>
            </a:r>
            <a:br>
              <a:rPr lang="en-US" sz="3200" dirty="0"/>
            </a:br>
            <a:r>
              <a:rPr lang="en-US" sz="3200" dirty="0"/>
              <a:t>Association Rules (Descriptive &amp; Predictive Model)</a:t>
            </a:r>
          </a:p>
        </p:txBody>
      </p:sp>
      <p:pic>
        <p:nvPicPr>
          <p:cNvPr id="4" name="Picture 3">
            <a:extLst>
              <a:ext uri="{FF2B5EF4-FFF2-40B4-BE49-F238E27FC236}">
                <a16:creationId xmlns:a16="http://schemas.microsoft.com/office/drawing/2014/main" id="{26A4376F-5C9D-4A83-807D-273D68CD14D0}"/>
              </a:ext>
            </a:extLst>
          </p:cNvPr>
          <p:cNvPicPr>
            <a:picLocks noChangeAspect="1"/>
          </p:cNvPicPr>
          <p:nvPr/>
        </p:nvPicPr>
        <p:blipFill>
          <a:blip r:embed="rId2"/>
          <a:stretch>
            <a:fillRect/>
          </a:stretch>
        </p:blipFill>
        <p:spPr>
          <a:xfrm>
            <a:off x="1721101" y="1549284"/>
            <a:ext cx="3406466" cy="4124236"/>
          </a:xfrm>
          <a:prstGeom prst="rect">
            <a:avLst/>
          </a:prstGeom>
        </p:spPr>
      </p:pic>
      <p:pic>
        <p:nvPicPr>
          <p:cNvPr id="5" name="Picture 4">
            <a:extLst>
              <a:ext uri="{FF2B5EF4-FFF2-40B4-BE49-F238E27FC236}">
                <a16:creationId xmlns:a16="http://schemas.microsoft.com/office/drawing/2014/main" id="{14E6B36E-9596-29B8-637F-AC55B933967E}"/>
              </a:ext>
            </a:extLst>
          </p:cNvPr>
          <p:cNvPicPr>
            <a:picLocks noChangeAspect="1"/>
          </p:cNvPicPr>
          <p:nvPr/>
        </p:nvPicPr>
        <p:blipFill>
          <a:blip r:embed="rId3"/>
          <a:stretch>
            <a:fillRect/>
          </a:stretch>
        </p:blipFill>
        <p:spPr>
          <a:xfrm>
            <a:off x="5587460" y="870313"/>
            <a:ext cx="5069541" cy="5143500"/>
          </a:xfrm>
          <a:prstGeom prst="rect">
            <a:avLst/>
          </a:prstGeom>
        </p:spPr>
      </p:pic>
      <p:pic>
        <p:nvPicPr>
          <p:cNvPr id="2" name="Picture 1">
            <a:extLst>
              <a:ext uri="{FF2B5EF4-FFF2-40B4-BE49-F238E27FC236}">
                <a16:creationId xmlns:a16="http://schemas.microsoft.com/office/drawing/2014/main" id="{CF85E4FB-2DA0-24C6-959B-A0FF44E5DF08}"/>
              </a:ext>
            </a:extLst>
          </p:cNvPr>
          <p:cNvPicPr>
            <a:picLocks noChangeAspect="1"/>
          </p:cNvPicPr>
          <p:nvPr/>
        </p:nvPicPr>
        <p:blipFill>
          <a:blip r:embed="rId4"/>
          <a:stretch>
            <a:fillRect/>
          </a:stretch>
        </p:blipFill>
        <p:spPr>
          <a:xfrm>
            <a:off x="3599381" y="4724561"/>
            <a:ext cx="2856215" cy="2142161"/>
          </a:xfrm>
          <a:prstGeom prst="rect">
            <a:avLst/>
          </a:prstGeom>
        </p:spPr>
      </p:pic>
    </p:spTree>
    <p:extLst>
      <p:ext uri="{BB962C8B-B14F-4D97-AF65-F5344CB8AC3E}">
        <p14:creationId xmlns:p14="http://schemas.microsoft.com/office/powerpoint/2010/main" val="75580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5BC7A-AC29-DFAA-7C24-BE2C0E234590}"/>
              </a:ext>
            </a:extLst>
          </p:cNvPr>
          <p:cNvSpPr>
            <a:spLocks noGrp="1"/>
          </p:cNvSpPr>
          <p:nvPr>
            <p:ph type="title"/>
          </p:nvPr>
        </p:nvSpPr>
        <p:spPr>
          <a:xfrm>
            <a:off x="1887748" y="513272"/>
            <a:ext cx="7983418" cy="857250"/>
          </a:xfrm>
        </p:spPr>
        <p:txBody>
          <a:bodyPr>
            <a:normAutofit fontScale="90000"/>
          </a:bodyPr>
          <a:lstStyle/>
          <a:p>
            <a:pPr algn="l"/>
            <a:r>
              <a:rPr lang="en-US" sz="3200" dirty="0"/>
              <a:t>Black-box Model</a:t>
            </a:r>
            <a:br>
              <a:rPr lang="en-US" sz="3200" dirty="0"/>
            </a:br>
            <a:r>
              <a:rPr lang="en-US" sz="3200" dirty="0"/>
              <a:t>LSTM NN (Diagnostic Model)</a:t>
            </a:r>
          </a:p>
        </p:txBody>
      </p:sp>
      <p:pic>
        <p:nvPicPr>
          <p:cNvPr id="5" name="Picture 4">
            <a:extLst>
              <a:ext uri="{FF2B5EF4-FFF2-40B4-BE49-F238E27FC236}">
                <a16:creationId xmlns:a16="http://schemas.microsoft.com/office/drawing/2014/main" id="{AB95E917-CFEC-2590-7981-04340F230E73}"/>
              </a:ext>
            </a:extLst>
          </p:cNvPr>
          <p:cNvPicPr>
            <a:picLocks noChangeAspect="1"/>
          </p:cNvPicPr>
          <p:nvPr/>
        </p:nvPicPr>
        <p:blipFill>
          <a:blip r:embed="rId3"/>
          <a:stretch>
            <a:fillRect/>
          </a:stretch>
        </p:blipFill>
        <p:spPr>
          <a:xfrm>
            <a:off x="2272087" y="3659818"/>
            <a:ext cx="5034543" cy="2684910"/>
          </a:xfrm>
          <a:prstGeom prst="rect">
            <a:avLst/>
          </a:prstGeom>
        </p:spPr>
      </p:pic>
      <p:pic>
        <p:nvPicPr>
          <p:cNvPr id="12" name="Picture 11">
            <a:extLst>
              <a:ext uri="{FF2B5EF4-FFF2-40B4-BE49-F238E27FC236}">
                <a16:creationId xmlns:a16="http://schemas.microsoft.com/office/drawing/2014/main" id="{EA733D46-0DAC-A4C6-57DD-36FDD1709B18}"/>
              </a:ext>
            </a:extLst>
          </p:cNvPr>
          <p:cNvPicPr>
            <a:picLocks noChangeAspect="1"/>
          </p:cNvPicPr>
          <p:nvPr/>
        </p:nvPicPr>
        <p:blipFill>
          <a:blip r:embed="rId4"/>
          <a:stretch>
            <a:fillRect/>
          </a:stretch>
        </p:blipFill>
        <p:spPr>
          <a:xfrm>
            <a:off x="7749875" y="3957224"/>
            <a:ext cx="4071852" cy="1758529"/>
          </a:xfrm>
          <a:prstGeom prst="rect">
            <a:avLst/>
          </a:prstGeom>
        </p:spPr>
      </p:pic>
      <p:pic>
        <p:nvPicPr>
          <p:cNvPr id="14" name="Picture 13">
            <a:extLst>
              <a:ext uri="{FF2B5EF4-FFF2-40B4-BE49-F238E27FC236}">
                <a16:creationId xmlns:a16="http://schemas.microsoft.com/office/drawing/2014/main" id="{DA0C2999-4D96-517A-A79B-BD2D60C189B8}"/>
              </a:ext>
            </a:extLst>
          </p:cNvPr>
          <p:cNvPicPr>
            <a:picLocks noChangeAspect="1"/>
          </p:cNvPicPr>
          <p:nvPr/>
        </p:nvPicPr>
        <p:blipFill>
          <a:blip r:embed="rId5"/>
          <a:stretch>
            <a:fillRect/>
          </a:stretch>
        </p:blipFill>
        <p:spPr>
          <a:xfrm>
            <a:off x="2154996" y="1607140"/>
            <a:ext cx="3252022" cy="1821861"/>
          </a:xfrm>
          <a:prstGeom prst="rect">
            <a:avLst/>
          </a:prstGeom>
        </p:spPr>
      </p:pic>
      <p:sp>
        <p:nvSpPr>
          <p:cNvPr id="4" name="TextBox 3">
            <a:extLst>
              <a:ext uri="{FF2B5EF4-FFF2-40B4-BE49-F238E27FC236}">
                <a16:creationId xmlns:a16="http://schemas.microsoft.com/office/drawing/2014/main" id="{6DF50A5F-FD37-9A67-D274-D15FE76C510D}"/>
              </a:ext>
            </a:extLst>
          </p:cNvPr>
          <p:cNvSpPr txBox="1"/>
          <p:nvPr/>
        </p:nvSpPr>
        <p:spPr>
          <a:xfrm>
            <a:off x="8858250" y="1961172"/>
            <a:ext cx="3333750" cy="369332"/>
          </a:xfrm>
          <a:prstGeom prst="rect">
            <a:avLst/>
          </a:prstGeom>
          <a:noFill/>
        </p:spPr>
        <p:txBody>
          <a:bodyPr wrap="square">
            <a:spAutoFit/>
          </a:bodyPr>
          <a:lstStyle/>
          <a:p>
            <a:r>
              <a:rPr lang="en-US" sz="1800" dirty="0">
                <a:solidFill>
                  <a:srgbClr val="0070C0"/>
                </a:solidFill>
              </a:rPr>
              <a:t>ECG Classification</a:t>
            </a:r>
            <a:endParaRPr lang="en-US" dirty="0">
              <a:solidFill>
                <a:srgbClr val="0070C0"/>
              </a:solidFill>
            </a:endParaRPr>
          </a:p>
        </p:txBody>
      </p:sp>
    </p:spTree>
    <p:extLst>
      <p:ext uri="{BB962C8B-B14F-4D97-AF65-F5344CB8AC3E}">
        <p14:creationId xmlns:p14="http://schemas.microsoft.com/office/powerpoint/2010/main" val="374929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1678113" y="244422"/>
            <a:ext cx="8829207" cy="1143000"/>
          </a:xfrm>
        </p:spPr>
        <p:txBody>
          <a:bodyPr>
            <a:normAutofit fontScale="90000"/>
          </a:bodyPr>
          <a:lstStyle/>
          <a:p>
            <a:pPr algn="ctr" rtl="0"/>
            <a:r>
              <a:rPr lang="en-US" sz="3200" dirty="0"/>
              <a:t>AI systems sometimes make mistakes</a:t>
            </a:r>
            <a:br>
              <a:rPr lang="en-US" sz="3200" dirty="0"/>
            </a:br>
            <a:br>
              <a:rPr lang="en-US" sz="3200" dirty="0"/>
            </a:br>
            <a:r>
              <a:rPr lang="en-US" sz="2700" dirty="0"/>
              <a:t>Image Classification using a CNN</a:t>
            </a:r>
            <a:endParaRPr lang="zh-TW" altLang="en-US" sz="3200" dirty="0">
              <a:ea typeface="ＭＳ Ｐゴシック" panose="020B0600070205080204" pitchFamily="34" charset="-128"/>
            </a:endParaRPr>
          </a:p>
        </p:txBody>
      </p:sp>
      <p:pic>
        <p:nvPicPr>
          <p:cNvPr id="3"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938977" y="1654481"/>
            <a:ext cx="1476375" cy="1268412"/>
          </a:xfrm>
        </p:spPr>
      </p:pic>
      <p:grpSp>
        <p:nvGrpSpPr>
          <p:cNvPr id="23555" name="群組 3"/>
          <p:cNvGrpSpPr>
            <a:grpSpLocks/>
          </p:cNvGrpSpPr>
          <p:nvPr/>
        </p:nvGrpSpPr>
        <p:grpSpPr bwMode="auto">
          <a:xfrm>
            <a:off x="3254035" y="2953849"/>
            <a:ext cx="2180035" cy="2400300"/>
            <a:chOff x="-1626455" y="3999117"/>
            <a:chExt cx="2906568" cy="3201477"/>
          </a:xfrm>
        </p:grpSpPr>
        <p:pic>
          <p:nvPicPr>
            <p:cNvPr id="23586"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38913"/>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1500" dirty="0">
                  <a:solidFill>
                    <a:srgbClr val="000000"/>
                  </a:solidFill>
                </a:rPr>
                <a:t>Fully Connected Feedforward network</a:t>
              </a:r>
              <a:endParaRPr lang="zh-TW" altLang="en-US" sz="1500" dirty="0">
                <a:solidFill>
                  <a:srgbClr val="000000"/>
                </a:solidFill>
              </a:endParaRPr>
            </a:p>
          </p:txBody>
        </p:sp>
      </p:grpSp>
      <p:sp>
        <p:nvSpPr>
          <p:cNvPr id="23557" name="文字方塊 8"/>
          <p:cNvSpPr txBox="1">
            <a:spLocks noChangeArrowheads="1"/>
          </p:cNvSpPr>
          <p:nvPr/>
        </p:nvSpPr>
        <p:spPr bwMode="auto">
          <a:xfrm>
            <a:off x="3646649" y="2752764"/>
            <a:ext cx="1534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1800" dirty="0"/>
              <a:t>Classification</a:t>
            </a:r>
            <a:endParaRPr lang="zh-TW" altLang="en-US" sz="1800" dirty="0"/>
          </a:p>
        </p:txBody>
      </p:sp>
      <p:sp>
        <p:nvSpPr>
          <p:cNvPr id="10" name="矩形 10"/>
          <p:cNvSpPr/>
          <p:nvPr/>
        </p:nvSpPr>
        <p:spPr>
          <a:xfrm>
            <a:off x="6629501" y="2694812"/>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1" name="矩形 12"/>
          <p:cNvSpPr/>
          <p:nvPr/>
        </p:nvSpPr>
        <p:spPr>
          <a:xfrm>
            <a:off x="6629501" y="3519821"/>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2" name="矩形 13"/>
          <p:cNvSpPr/>
          <p:nvPr/>
        </p:nvSpPr>
        <p:spPr>
          <a:xfrm>
            <a:off x="6629501" y="4320981"/>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1500" dirty="0">
                <a:solidFill>
                  <a:srgbClr val="000000"/>
                </a:solidFill>
              </a:rPr>
              <a:t>Convolution</a:t>
            </a:r>
            <a:endParaRPr lang="zh-TW" altLang="en-US" sz="1500" dirty="0">
              <a:solidFill>
                <a:srgbClr val="000000"/>
              </a:solidFill>
            </a:endParaRPr>
          </a:p>
        </p:txBody>
      </p:sp>
      <p:sp>
        <p:nvSpPr>
          <p:cNvPr id="13" name="矩形 14"/>
          <p:cNvSpPr/>
          <p:nvPr/>
        </p:nvSpPr>
        <p:spPr>
          <a:xfrm>
            <a:off x="6629501" y="5095920"/>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1500" dirty="0">
                <a:solidFill>
                  <a:srgbClr val="000000"/>
                </a:solidFill>
              </a:rPr>
              <a:t>Max Pooling</a:t>
            </a:r>
            <a:endParaRPr lang="zh-TW" altLang="en-US" sz="1500" dirty="0">
              <a:solidFill>
                <a:srgbClr val="000000"/>
              </a:solidFill>
            </a:endParaRPr>
          </a:p>
        </p:txBody>
      </p:sp>
      <p:sp>
        <p:nvSpPr>
          <p:cNvPr id="14" name="文字方塊 15"/>
          <p:cNvSpPr txBox="1"/>
          <p:nvPr/>
        </p:nvSpPr>
        <p:spPr>
          <a:xfrm>
            <a:off x="5185224" y="5789433"/>
            <a:ext cx="1167743" cy="369332"/>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dirty="0">
                <a:solidFill>
                  <a:srgbClr val="000000"/>
                </a:solidFill>
              </a:rPr>
              <a:t>Flattened</a:t>
            </a:r>
            <a:endParaRPr lang="zh-TW" altLang="en-US" dirty="0">
              <a:solidFill>
                <a:srgbClr val="000000"/>
              </a:solidFill>
            </a:endParaRPr>
          </a:p>
        </p:txBody>
      </p:sp>
      <p:sp>
        <p:nvSpPr>
          <p:cNvPr id="15" name="向下箭號 11"/>
          <p:cNvSpPr/>
          <p:nvPr/>
        </p:nvSpPr>
        <p:spPr>
          <a:xfrm rot="5400000">
            <a:off x="8206454" y="2756802"/>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6" name="向下箭號 17"/>
          <p:cNvSpPr/>
          <p:nvPr/>
        </p:nvSpPr>
        <p:spPr>
          <a:xfrm>
            <a:off x="7093800" y="3169354"/>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7" name="向下箭號 18"/>
          <p:cNvSpPr/>
          <p:nvPr/>
        </p:nvSpPr>
        <p:spPr>
          <a:xfrm>
            <a:off x="7093800" y="3988503"/>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8" name="向下箭號 19"/>
          <p:cNvSpPr/>
          <p:nvPr/>
        </p:nvSpPr>
        <p:spPr>
          <a:xfrm>
            <a:off x="7093800" y="4764790"/>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19" name="右彎箭號 16"/>
          <p:cNvSpPr/>
          <p:nvPr/>
        </p:nvSpPr>
        <p:spPr>
          <a:xfrm rot="10800000">
            <a:off x="6353231" y="5562509"/>
            <a:ext cx="1033463" cy="564356"/>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sp>
        <p:nvSpPr>
          <p:cNvPr id="20" name="右彎箭號 21"/>
          <p:cNvSpPr/>
          <p:nvPr/>
        </p:nvSpPr>
        <p:spPr>
          <a:xfrm rot="16200000">
            <a:off x="4307738" y="5252946"/>
            <a:ext cx="726281" cy="9286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solidFill>
                <a:schemeClr val="tx1"/>
              </a:solidFill>
            </a:endParaRPr>
          </a:p>
        </p:txBody>
      </p:sp>
      <p:pic>
        <p:nvPicPr>
          <p:cNvPr id="5" name="Picture 4"/>
          <p:cNvPicPr>
            <a:picLocks noChangeAspect="1"/>
          </p:cNvPicPr>
          <p:nvPr/>
        </p:nvPicPr>
        <p:blipFill>
          <a:blip r:embed="rId4"/>
          <a:stretch>
            <a:fillRect/>
          </a:stretch>
        </p:blipFill>
        <p:spPr>
          <a:xfrm>
            <a:off x="8890438" y="3063600"/>
            <a:ext cx="1616883" cy="1244826"/>
          </a:xfrm>
          <a:prstGeom prst="rect">
            <a:avLst/>
          </a:prstGeom>
        </p:spPr>
      </p:pic>
      <p:sp>
        <p:nvSpPr>
          <p:cNvPr id="23" name="向下箭號 11"/>
          <p:cNvSpPr/>
          <p:nvPr/>
        </p:nvSpPr>
        <p:spPr>
          <a:xfrm rot="5400000">
            <a:off x="2883647" y="2777153"/>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sz="1350"/>
          </a:p>
        </p:txBody>
      </p:sp>
      <p:sp>
        <p:nvSpPr>
          <p:cNvPr id="6" name="Rectangle 5"/>
          <p:cNvSpPr/>
          <p:nvPr/>
        </p:nvSpPr>
        <p:spPr>
          <a:xfrm>
            <a:off x="1549058" y="2445123"/>
            <a:ext cx="1489510" cy="300082"/>
          </a:xfrm>
          <a:prstGeom prst="rect">
            <a:avLst/>
          </a:prstGeom>
        </p:spPr>
        <p:txBody>
          <a:bodyPr wrap="none">
            <a:spAutoFit/>
          </a:bodyPr>
          <a:lstStyle/>
          <a:p>
            <a:r>
              <a:rPr lang="en-US" altLang="zh-TW" sz="1350" b="1" dirty="0"/>
              <a:t>Class of Pic 1:</a:t>
            </a:r>
            <a:r>
              <a:rPr lang="en-US" altLang="zh-TW" sz="1350" b="1" dirty="0">
                <a:solidFill>
                  <a:srgbClr val="FF0000"/>
                </a:solidFill>
              </a:rPr>
              <a:t> Lion</a:t>
            </a:r>
            <a:endParaRPr lang="en-US" sz="1350" b="1" dirty="0">
              <a:solidFill>
                <a:srgbClr val="FF0000"/>
              </a:solidFill>
            </a:endParaRPr>
          </a:p>
        </p:txBody>
      </p:sp>
      <p:sp>
        <p:nvSpPr>
          <p:cNvPr id="25" name="Rectangle 24"/>
          <p:cNvSpPr/>
          <p:nvPr/>
        </p:nvSpPr>
        <p:spPr>
          <a:xfrm>
            <a:off x="1556370" y="3196945"/>
            <a:ext cx="1527982" cy="300082"/>
          </a:xfrm>
          <a:prstGeom prst="rect">
            <a:avLst/>
          </a:prstGeom>
        </p:spPr>
        <p:txBody>
          <a:bodyPr wrap="none">
            <a:spAutoFit/>
          </a:bodyPr>
          <a:lstStyle/>
          <a:p>
            <a:r>
              <a:rPr lang="en-US" altLang="zh-TW" sz="1350" b="1" dirty="0"/>
              <a:t>Class of Pic 2 :</a:t>
            </a:r>
            <a:r>
              <a:rPr lang="en-US" altLang="zh-TW" sz="1350" b="1" dirty="0">
                <a:solidFill>
                  <a:srgbClr val="FF0000"/>
                </a:solidFill>
              </a:rPr>
              <a:t> Lion</a:t>
            </a:r>
            <a:endParaRPr lang="en-US" sz="1350" b="1" dirty="0">
              <a:solidFill>
                <a:srgbClr val="FF0000"/>
              </a:solidFill>
            </a:endParaRPr>
          </a:p>
        </p:txBody>
      </p:sp>
      <p:sp>
        <p:nvSpPr>
          <p:cNvPr id="24" name="Rectangle 23"/>
          <p:cNvSpPr/>
          <p:nvPr/>
        </p:nvSpPr>
        <p:spPr>
          <a:xfrm>
            <a:off x="8340970" y="3208901"/>
            <a:ext cx="518091" cy="300082"/>
          </a:xfrm>
          <a:prstGeom prst="rect">
            <a:avLst/>
          </a:prstGeom>
        </p:spPr>
        <p:txBody>
          <a:bodyPr wrap="none">
            <a:spAutoFit/>
          </a:bodyPr>
          <a:lstStyle/>
          <a:p>
            <a:r>
              <a:rPr lang="en-US" altLang="zh-TW" sz="1350" b="1" dirty="0"/>
              <a:t>Pic 2</a:t>
            </a:r>
            <a:endParaRPr lang="en-US" sz="1350" b="1" dirty="0">
              <a:solidFill>
                <a:srgbClr val="FF0000"/>
              </a:solidFill>
            </a:endParaRPr>
          </a:p>
        </p:txBody>
      </p:sp>
      <p:sp>
        <p:nvSpPr>
          <p:cNvPr id="27" name="Rectangle 26"/>
          <p:cNvSpPr/>
          <p:nvPr/>
        </p:nvSpPr>
        <p:spPr>
          <a:xfrm>
            <a:off x="8340970" y="2379038"/>
            <a:ext cx="518091" cy="300082"/>
          </a:xfrm>
          <a:prstGeom prst="rect">
            <a:avLst/>
          </a:prstGeom>
        </p:spPr>
        <p:txBody>
          <a:bodyPr wrap="none">
            <a:spAutoFit/>
          </a:bodyPr>
          <a:lstStyle/>
          <a:p>
            <a:r>
              <a:rPr lang="en-US" altLang="zh-TW" sz="1350" b="1" dirty="0"/>
              <a:t>Pic 1</a:t>
            </a:r>
            <a:endParaRPr lang="en-US" sz="1350" b="1" dirty="0">
              <a:solidFill>
                <a:srgbClr val="FF0000"/>
              </a:solidFill>
            </a:endParaRPr>
          </a:p>
        </p:txBody>
      </p:sp>
      <p:sp>
        <p:nvSpPr>
          <p:cNvPr id="26" name="Rectangle 25"/>
          <p:cNvSpPr/>
          <p:nvPr/>
        </p:nvSpPr>
        <p:spPr>
          <a:xfrm>
            <a:off x="9061292" y="4428525"/>
            <a:ext cx="1231747" cy="300082"/>
          </a:xfrm>
          <a:prstGeom prst="rect">
            <a:avLst/>
          </a:prstGeom>
        </p:spPr>
        <p:txBody>
          <a:bodyPr wrap="none">
            <a:spAutoFit/>
          </a:bodyPr>
          <a:lstStyle/>
          <a:p>
            <a:r>
              <a:rPr lang="en-US" altLang="zh-TW" sz="1350" b="1" u="sng" dirty="0">
                <a:solidFill>
                  <a:srgbClr val="FF0000"/>
                </a:solidFill>
              </a:rPr>
              <a:t>Same Features</a:t>
            </a:r>
            <a:endParaRPr lang="en-US" sz="1350" b="1" u="sng" dirty="0">
              <a:solidFill>
                <a:srgbClr val="FF0000"/>
              </a:solidFill>
            </a:endParaRPr>
          </a:p>
        </p:txBody>
      </p:sp>
      <p:sp>
        <p:nvSpPr>
          <p:cNvPr id="28" name="Rectangle 27"/>
          <p:cNvSpPr/>
          <p:nvPr/>
        </p:nvSpPr>
        <p:spPr>
          <a:xfrm>
            <a:off x="1820546" y="4428525"/>
            <a:ext cx="974947" cy="300082"/>
          </a:xfrm>
          <a:prstGeom prst="rect">
            <a:avLst/>
          </a:prstGeom>
        </p:spPr>
        <p:txBody>
          <a:bodyPr wrap="none">
            <a:spAutoFit/>
          </a:bodyPr>
          <a:lstStyle/>
          <a:p>
            <a:r>
              <a:rPr lang="en-US" altLang="zh-TW" sz="1350" b="1" u="sng" dirty="0">
                <a:solidFill>
                  <a:srgbClr val="FF0000"/>
                </a:solidFill>
              </a:rPr>
              <a:t>Same Class</a:t>
            </a:r>
            <a:endParaRPr lang="en-US" sz="1350" b="1" u="sng" dirty="0">
              <a:solidFill>
                <a:srgbClr val="FF0000"/>
              </a:solidFill>
            </a:endParaRPr>
          </a:p>
        </p:txBody>
      </p:sp>
    </p:spTree>
    <p:extLst>
      <p:ext uri="{BB962C8B-B14F-4D97-AF65-F5344CB8AC3E}">
        <p14:creationId xmlns:p14="http://schemas.microsoft.com/office/powerpoint/2010/main" val="309949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ctr" rtl="0"/>
            <a:r>
              <a:rPr lang="en-US" sz="3200" dirty="0"/>
              <a:t>Background knowledge</a:t>
            </a:r>
            <a:br>
              <a:rPr lang="en-US" sz="3200" dirty="0"/>
            </a:br>
            <a:br>
              <a:rPr lang="en-US" sz="3200" dirty="0"/>
            </a:br>
            <a:r>
              <a:rPr lang="en-US" sz="2400" dirty="0"/>
              <a:t>Image Understanding by a Human Being</a:t>
            </a:r>
            <a:endParaRPr lang="en-US" sz="3200" dirty="0"/>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6237543" y="4614167"/>
            <a:ext cx="2260600" cy="1741488"/>
          </a:xfrm>
        </p:spPr>
      </p:pic>
      <p:sp>
        <p:nvSpPr>
          <p:cNvPr id="4" name="Oval 3"/>
          <p:cNvSpPr/>
          <p:nvPr/>
        </p:nvSpPr>
        <p:spPr>
          <a:xfrm>
            <a:off x="2146824" y="2285952"/>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a:t>
            </a:r>
          </a:p>
        </p:txBody>
      </p:sp>
      <p:sp>
        <p:nvSpPr>
          <p:cNvPr id="9" name="Oval 8"/>
          <p:cNvSpPr/>
          <p:nvPr/>
        </p:nvSpPr>
        <p:spPr>
          <a:xfrm>
            <a:off x="2120261" y="31782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66006" y="2830250"/>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120261" y="396064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68843" y="3683643"/>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29836" y="228595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29836" y="3174018"/>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78419" y="2788135"/>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34861" y="3178250"/>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81997" y="4710941"/>
            <a:ext cx="2136529" cy="1644896"/>
          </a:xfrm>
          <a:prstGeom prst="rect">
            <a:avLst/>
          </a:prstGeom>
        </p:spPr>
      </p:pic>
      <p:cxnSp>
        <p:nvCxnSpPr>
          <p:cNvPr id="5" name="Straight Arrow Connector 4"/>
          <p:cNvCxnSpPr>
            <a:stCxn id="12" idx="0"/>
            <a:endCxn id="9" idx="4"/>
          </p:cNvCxnSpPr>
          <p:nvPr/>
        </p:nvCxnSpPr>
        <p:spPr>
          <a:xfrm flipV="1">
            <a:off x="2868845" y="3651549"/>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58577" y="2788137"/>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617429" y="3410666"/>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78419" y="2759248"/>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Course Prerequisites</a:t>
            </a:r>
          </a:p>
        </p:txBody>
      </p:sp>
      <p:sp>
        <p:nvSpPr>
          <p:cNvPr id="3" name="Content Placeholder 2"/>
          <p:cNvSpPr>
            <a:spLocks noGrp="1"/>
          </p:cNvSpPr>
          <p:nvPr>
            <p:ph idx="1"/>
            <p:custDataLst>
              <p:tags r:id="rId2"/>
            </p:custDataLst>
          </p:nvPr>
        </p:nvSpPr>
        <p:spPr/>
        <p:txBody>
          <a:bodyPr>
            <a:normAutofit lnSpcReduction="10000"/>
          </a:bodyPr>
          <a:lstStyle/>
          <a:p>
            <a:endParaRPr lang="en-US" dirty="0"/>
          </a:p>
          <a:p>
            <a:r>
              <a:rPr lang="en-US" dirty="0"/>
              <a:t>Graduate Level CSYE 6200 Minimum Grade of B- or Undergraduate Level INFO 5100 Minimum Grade of B- or Graduate Level INFO 5100 Minimum Grade of B-</a:t>
            </a:r>
          </a:p>
          <a:p>
            <a:endParaRPr lang="en-US" dirty="0"/>
          </a:p>
          <a:p>
            <a:r>
              <a:rPr lang="en-US" dirty="0"/>
              <a:t>Statistics and Linear Algebra</a:t>
            </a:r>
          </a:p>
          <a:p>
            <a:endParaRPr lang="en-US" dirty="0"/>
          </a:p>
          <a:p>
            <a:r>
              <a:rPr lang="en-US" dirty="0"/>
              <a:t>Basic Programing proficiency</a:t>
            </a:r>
          </a:p>
          <a:p>
            <a:pPr lvl="1"/>
            <a:r>
              <a:rPr lang="en-US" dirty="0"/>
              <a:t>Python is used as primary programing languages in this class but other common programing languages such as R, Java, and C# are also acceptable.</a:t>
            </a:r>
          </a:p>
        </p:txBody>
      </p:sp>
      <p:sp>
        <p:nvSpPr>
          <p:cNvPr id="4" name="Slide Number Placeholder 3"/>
          <p:cNvSpPr>
            <a:spLocks noGrp="1"/>
          </p:cNvSpPr>
          <p:nvPr>
            <p:ph type="sldNum" sz="quarter" idx="12"/>
            <p:custDataLst>
              <p:tags r:id="rId3"/>
            </p:custDataLst>
          </p:nvPr>
        </p:nvSpPr>
        <p:spPr/>
        <p:txBody>
          <a:bodyPr/>
          <a:lstStyle/>
          <a:p>
            <a:fld id="{5F7ED7C0-9AEA-4F4A-BC37-D84FB4BBF691}" type="slidenum">
              <a:rPr lang="en-US" smtClean="0"/>
              <a:t>4</a:t>
            </a:fld>
            <a:endParaRPr lang="en-US"/>
          </a:p>
        </p:txBody>
      </p:sp>
    </p:spTree>
    <p:extLst>
      <p:ext uri="{BB962C8B-B14F-4D97-AF65-F5344CB8AC3E}">
        <p14:creationId xmlns:p14="http://schemas.microsoft.com/office/powerpoint/2010/main" val="1627360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1030" y="-168410"/>
            <a:ext cx="10515600" cy="1325563"/>
          </a:xfrm>
        </p:spPr>
        <p:txBody>
          <a:bodyPr>
            <a:normAutofit fontScale="90000"/>
          </a:bodyPr>
          <a:lstStyle/>
          <a:p>
            <a:pPr algn="ctr" rtl="0"/>
            <a:br>
              <a:rPr lang="en-US" sz="2400" dirty="0"/>
            </a:br>
            <a:br>
              <a:rPr lang="en-US" sz="2400" dirty="0"/>
            </a:br>
            <a:r>
              <a:rPr lang="en-US" sz="2400" dirty="0">
                <a:latin typeface="Times New Roman" panose="02020603050405020304" pitchFamily="18" charset="0"/>
                <a:cs typeface="Times New Roman" panose="02020603050405020304" pitchFamily="18" charset="0"/>
              </a:rPr>
              <a:t>Solution: Integrating knowledge-bases with DNNs </a:t>
            </a:r>
            <a:br>
              <a:rPr lang="en-US" sz="2400" dirty="0">
                <a:latin typeface="Times New Roman" panose="02020603050405020304" pitchFamily="18" charset="0"/>
                <a:cs typeface="Times New Roman" panose="02020603050405020304" pitchFamily="18" charset="0"/>
              </a:rPr>
            </a:br>
            <a:br>
              <a:rPr lang="en-US" sz="2400" dirty="0"/>
            </a:br>
            <a:r>
              <a:rPr lang="en-US" sz="2400" dirty="0">
                <a:latin typeface="Times New Roman" panose="02020603050405020304" pitchFamily="18" charset="0"/>
                <a:cs typeface="Times New Roman" panose="02020603050405020304" pitchFamily="18" charset="0"/>
              </a:rPr>
              <a:t>Moving from image classification towards image understanding </a:t>
            </a:r>
          </a:p>
        </p:txBody>
      </p:sp>
      <p:pic>
        <p:nvPicPr>
          <p:cNvPr id="29"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270610" y="4619808"/>
            <a:ext cx="1331912" cy="1027113"/>
          </a:xfrm>
        </p:spPr>
      </p:pic>
      <p:sp>
        <p:nvSpPr>
          <p:cNvPr id="4" name="Oval 3"/>
          <p:cNvSpPr/>
          <p:nvPr/>
        </p:nvSpPr>
        <p:spPr>
          <a:xfrm>
            <a:off x="2120261" y="1577035"/>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Wildlife Park</a:t>
            </a:r>
          </a:p>
        </p:txBody>
      </p:sp>
      <p:sp>
        <p:nvSpPr>
          <p:cNvPr id="9" name="Oval 8"/>
          <p:cNvSpPr/>
          <p:nvPr/>
        </p:nvSpPr>
        <p:spPr>
          <a:xfrm>
            <a:off x="2093698" y="24693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Wild Animal</a:t>
            </a:r>
          </a:p>
        </p:txBody>
      </p:sp>
      <p:sp>
        <p:nvSpPr>
          <p:cNvPr id="11" name="Rectangle 10"/>
          <p:cNvSpPr/>
          <p:nvPr/>
        </p:nvSpPr>
        <p:spPr>
          <a:xfrm>
            <a:off x="2839443" y="2121333"/>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12" name="Oval 11"/>
          <p:cNvSpPr/>
          <p:nvPr/>
        </p:nvSpPr>
        <p:spPr>
          <a:xfrm>
            <a:off x="2093698" y="3251727"/>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Lion</a:t>
            </a:r>
          </a:p>
        </p:txBody>
      </p:sp>
      <p:sp>
        <p:nvSpPr>
          <p:cNvPr id="17" name="Rectangle 16"/>
          <p:cNvSpPr/>
          <p:nvPr/>
        </p:nvSpPr>
        <p:spPr>
          <a:xfrm>
            <a:off x="2842280" y="2974726"/>
            <a:ext cx="417102" cy="300082"/>
          </a:xfrm>
          <a:prstGeom prst="rect">
            <a:avLst/>
          </a:prstGeom>
        </p:spPr>
        <p:txBody>
          <a:bodyPr wrap="none">
            <a:spAutoFit/>
          </a:bodyPr>
          <a:lstStyle/>
          <a:p>
            <a:r>
              <a:rPr lang="en-US" sz="1350" dirty="0">
                <a:solidFill>
                  <a:srgbClr val="000000"/>
                </a:solidFill>
              </a:rPr>
              <a:t>Is a</a:t>
            </a:r>
            <a:endParaRPr lang="en-US" sz="1350" dirty="0"/>
          </a:p>
        </p:txBody>
      </p:sp>
      <p:sp>
        <p:nvSpPr>
          <p:cNvPr id="18" name="Oval 17"/>
          <p:cNvSpPr/>
          <p:nvPr/>
        </p:nvSpPr>
        <p:spPr>
          <a:xfrm>
            <a:off x="6303273" y="1577034"/>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Town Square</a:t>
            </a:r>
          </a:p>
        </p:txBody>
      </p:sp>
      <p:sp>
        <p:nvSpPr>
          <p:cNvPr id="20" name="Oval 19"/>
          <p:cNvSpPr/>
          <p:nvPr/>
        </p:nvSpPr>
        <p:spPr>
          <a:xfrm>
            <a:off x="6303273" y="246510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Sculpture</a:t>
            </a:r>
          </a:p>
        </p:txBody>
      </p:sp>
      <p:sp>
        <p:nvSpPr>
          <p:cNvPr id="21" name="Rectangle 20"/>
          <p:cNvSpPr/>
          <p:nvPr/>
        </p:nvSpPr>
        <p:spPr>
          <a:xfrm>
            <a:off x="7051856" y="2079218"/>
            <a:ext cx="796500" cy="300082"/>
          </a:xfrm>
          <a:prstGeom prst="rect">
            <a:avLst/>
          </a:prstGeom>
        </p:spPr>
        <p:txBody>
          <a:bodyPr wrap="none">
            <a:spAutoFit/>
          </a:bodyPr>
          <a:lstStyle/>
          <a:p>
            <a:r>
              <a:rPr lang="en-US" sz="1350" dirty="0">
                <a:solidFill>
                  <a:srgbClr val="000000"/>
                </a:solidFill>
              </a:rPr>
              <a:t>Contains</a:t>
            </a:r>
            <a:endParaRPr lang="en-US" sz="1350" dirty="0"/>
          </a:p>
        </p:txBody>
      </p:sp>
      <p:sp>
        <p:nvSpPr>
          <p:cNvPr id="24" name="Rectangle 23"/>
          <p:cNvSpPr/>
          <p:nvPr/>
        </p:nvSpPr>
        <p:spPr>
          <a:xfrm>
            <a:off x="4608298" y="2469333"/>
            <a:ext cx="1160895" cy="300082"/>
          </a:xfrm>
          <a:prstGeom prst="rect">
            <a:avLst/>
          </a:prstGeom>
        </p:spPr>
        <p:txBody>
          <a:bodyPr wrap="none">
            <a:spAutoFit/>
          </a:bodyPr>
          <a:lstStyle/>
          <a:p>
            <a:r>
              <a:rPr lang="en-US" sz="1350" dirty="0">
                <a:solidFill>
                  <a:srgbClr val="000000"/>
                </a:solidFill>
              </a:rPr>
              <a:t>Is a Subject of</a:t>
            </a:r>
            <a:endParaRPr lang="en-US" sz="1350" dirty="0"/>
          </a:p>
        </p:txBody>
      </p:sp>
      <p:pic>
        <p:nvPicPr>
          <p:cNvPr id="30" name="Picture 29"/>
          <p:cNvPicPr>
            <a:picLocks noChangeAspect="1"/>
          </p:cNvPicPr>
          <p:nvPr/>
        </p:nvPicPr>
        <p:blipFill>
          <a:blip r:embed="rId3"/>
          <a:stretch>
            <a:fillRect/>
          </a:stretch>
        </p:blipFill>
        <p:spPr>
          <a:xfrm>
            <a:off x="2255435" y="4620534"/>
            <a:ext cx="1333157" cy="1026387"/>
          </a:xfrm>
          <a:prstGeom prst="rect">
            <a:avLst/>
          </a:prstGeom>
        </p:spPr>
      </p:pic>
      <p:sp>
        <p:nvSpPr>
          <p:cNvPr id="22" name="Rectangle 21"/>
          <p:cNvSpPr/>
          <p:nvPr/>
        </p:nvSpPr>
        <p:spPr>
          <a:xfrm>
            <a:off x="6518950" y="3137575"/>
            <a:ext cx="2762295"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 </a:t>
            </a:r>
            <a:r>
              <a:rPr lang="en-US" sz="1050" dirty="0">
                <a:solidFill>
                  <a:srgbClr val="FF0000"/>
                </a:solidFill>
              </a:rPr>
              <a:t>Central Square</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Central Square is a Town Square</a:t>
            </a:r>
          </a:p>
          <a:p>
            <a:r>
              <a:rPr lang="en-US" sz="1050" dirty="0">
                <a:solidFill>
                  <a:srgbClr val="FF0000"/>
                </a:solidFill>
              </a:rPr>
              <a:t>Town Square Contains Sculptures</a:t>
            </a:r>
          </a:p>
          <a:p>
            <a:r>
              <a:rPr lang="en-US" sz="1050" dirty="0">
                <a:solidFill>
                  <a:srgbClr val="000000"/>
                </a:solidFill>
              </a:rPr>
              <a:t>Animals are Subject of Sculpture</a:t>
            </a:r>
          </a:p>
          <a:p>
            <a:r>
              <a:rPr lang="en-US" sz="1050" dirty="0">
                <a:solidFill>
                  <a:srgbClr val="000000"/>
                </a:solidFill>
              </a:rPr>
              <a:t>Lion is an Animal</a:t>
            </a:r>
          </a:p>
          <a:p>
            <a:endParaRPr lang="en-US" sz="1050" dirty="0">
              <a:solidFill>
                <a:srgbClr val="000000"/>
              </a:solidFill>
            </a:endParaRPr>
          </a:p>
          <a:p>
            <a:r>
              <a:rPr lang="en-US" sz="1050" b="1" dirty="0">
                <a:solidFill>
                  <a:schemeClr val="tx1">
                    <a:lumMod val="60000"/>
                    <a:lumOff val="40000"/>
                  </a:schemeClr>
                </a:solidFill>
              </a:rPr>
              <a:t>Results By the Proposed VPS:</a:t>
            </a:r>
          </a:p>
          <a:p>
            <a:r>
              <a:rPr lang="en-US" sz="1050" dirty="0">
                <a:solidFill>
                  <a:srgbClr val="000000"/>
                </a:solidFill>
              </a:rPr>
              <a:t>Object classified as a </a:t>
            </a:r>
            <a:r>
              <a:rPr lang="en-US" sz="1050" dirty="0">
                <a:solidFill>
                  <a:srgbClr val="FF0000"/>
                </a:solidFill>
              </a:rPr>
              <a:t>Sculptures of Lion</a:t>
            </a:r>
          </a:p>
          <a:p>
            <a:r>
              <a:rPr lang="en-US" sz="1050" dirty="0">
                <a:solidFill>
                  <a:srgbClr val="000000"/>
                </a:solidFill>
              </a:rPr>
              <a:t>Exact Position</a:t>
            </a:r>
            <a:r>
              <a:rPr lang="en-US" sz="1050" b="1" dirty="0">
                <a:solidFill>
                  <a:srgbClr val="000000"/>
                </a:solidFill>
              </a:rPr>
              <a:t>: </a:t>
            </a:r>
            <a:r>
              <a:rPr lang="en-US" sz="1050" b="1" u="sng" dirty="0">
                <a:solidFill>
                  <a:srgbClr val="FF0000"/>
                </a:solidFill>
              </a:rPr>
              <a:t>In the Middle of Central Square</a:t>
            </a:r>
          </a:p>
          <a:p>
            <a:endParaRPr lang="en-US" sz="1050" dirty="0">
              <a:solidFill>
                <a:srgbClr val="000000"/>
              </a:solidFill>
            </a:endParaRPr>
          </a:p>
          <a:p>
            <a:endParaRPr lang="en-US" sz="1050" dirty="0">
              <a:solidFill>
                <a:srgbClr val="000000"/>
              </a:solidFill>
            </a:endParaRPr>
          </a:p>
          <a:p>
            <a:endParaRPr lang="en-US" sz="1050" dirty="0"/>
          </a:p>
        </p:txBody>
      </p:sp>
      <p:sp>
        <p:nvSpPr>
          <p:cNvPr id="25" name="Rectangle 24"/>
          <p:cNvSpPr/>
          <p:nvPr/>
        </p:nvSpPr>
        <p:spPr>
          <a:xfrm>
            <a:off x="3588590" y="3137575"/>
            <a:ext cx="2468946" cy="3000821"/>
          </a:xfrm>
          <a:prstGeom prst="rect">
            <a:avLst/>
          </a:prstGeom>
        </p:spPr>
        <p:txBody>
          <a:bodyPr wrap="none">
            <a:spAutoFit/>
          </a:bodyPr>
          <a:lstStyle/>
          <a:p>
            <a:r>
              <a:rPr lang="en-US" sz="1050" b="1" dirty="0">
                <a:solidFill>
                  <a:schemeClr val="tx1">
                    <a:lumMod val="60000"/>
                    <a:lumOff val="40000"/>
                  </a:schemeClr>
                </a:solidFill>
              </a:rPr>
              <a:t>Image Processing Systems:</a:t>
            </a:r>
          </a:p>
          <a:p>
            <a:r>
              <a:rPr lang="en-US" sz="1050" dirty="0">
                <a:solidFill>
                  <a:srgbClr val="000000"/>
                </a:solidFill>
              </a:rPr>
              <a:t>Object classified as a </a:t>
            </a:r>
            <a:r>
              <a:rPr lang="en-US" sz="1050" dirty="0">
                <a:solidFill>
                  <a:srgbClr val="FF0000"/>
                </a:solidFill>
              </a:rPr>
              <a:t>Lion</a:t>
            </a:r>
          </a:p>
          <a:p>
            <a:endParaRPr lang="en-US" sz="1050" dirty="0">
              <a:solidFill>
                <a:srgbClr val="000000"/>
              </a:solidFill>
            </a:endParaRPr>
          </a:p>
          <a:p>
            <a:r>
              <a:rPr lang="en-US" sz="1050" b="1" dirty="0">
                <a:solidFill>
                  <a:schemeClr val="tx1">
                    <a:lumMod val="60000"/>
                    <a:lumOff val="40000"/>
                  </a:schemeClr>
                </a:solidFill>
              </a:rPr>
              <a:t>Supportive Positional System (e.g. GPS):</a:t>
            </a:r>
          </a:p>
          <a:p>
            <a:r>
              <a:rPr lang="en-US" sz="1050" dirty="0">
                <a:solidFill>
                  <a:srgbClr val="000000"/>
                </a:solidFill>
              </a:rPr>
              <a:t>Approximate Location</a:t>
            </a:r>
            <a:r>
              <a:rPr lang="en-US" sz="1050" dirty="0">
                <a:solidFill>
                  <a:srgbClr val="FF0000"/>
                </a:solidFill>
              </a:rPr>
              <a:t>: National Park</a:t>
            </a:r>
          </a:p>
          <a:p>
            <a:endParaRPr lang="en-US" sz="1050" dirty="0">
              <a:solidFill>
                <a:srgbClr val="000000"/>
              </a:solidFill>
            </a:endParaRPr>
          </a:p>
          <a:p>
            <a:r>
              <a:rPr lang="en-US" sz="1050" b="1" dirty="0">
                <a:solidFill>
                  <a:schemeClr val="tx1">
                    <a:lumMod val="60000"/>
                    <a:lumOff val="40000"/>
                  </a:schemeClr>
                </a:solidFill>
              </a:rPr>
              <a:t>Ontology:</a:t>
            </a:r>
          </a:p>
          <a:p>
            <a:r>
              <a:rPr lang="en-US" sz="1050" dirty="0">
                <a:solidFill>
                  <a:srgbClr val="000000"/>
                </a:solidFill>
              </a:rPr>
              <a:t>National Park is a Wildlife Park</a:t>
            </a:r>
          </a:p>
          <a:p>
            <a:r>
              <a:rPr lang="en-US" sz="1050" dirty="0">
                <a:solidFill>
                  <a:srgbClr val="FF0000"/>
                </a:solidFill>
              </a:rPr>
              <a:t>Wildlife Park Contains Wild Animals</a:t>
            </a:r>
          </a:p>
          <a:p>
            <a:r>
              <a:rPr lang="en-US" sz="1050" dirty="0">
                <a:solidFill>
                  <a:srgbClr val="000000"/>
                </a:solidFill>
              </a:rPr>
              <a:t>Lion is an Animal</a:t>
            </a:r>
          </a:p>
          <a:p>
            <a:endParaRPr lang="en-US" sz="1050" dirty="0">
              <a:solidFill>
                <a:srgbClr val="000000"/>
              </a:solidFill>
            </a:endParaRPr>
          </a:p>
          <a:p>
            <a:endParaRPr lang="en-US" sz="1050" dirty="0">
              <a:solidFill>
                <a:srgbClr val="000000"/>
              </a:solidFill>
            </a:endParaRPr>
          </a:p>
          <a:p>
            <a:r>
              <a:rPr lang="en-US" sz="1050" b="1" dirty="0">
                <a:solidFill>
                  <a:schemeClr val="tx1">
                    <a:lumMod val="60000"/>
                    <a:lumOff val="40000"/>
                  </a:schemeClr>
                </a:solidFill>
              </a:rPr>
              <a:t>Results By the Proposed VPS :</a:t>
            </a:r>
          </a:p>
          <a:p>
            <a:r>
              <a:rPr lang="en-US" sz="1050" dirty="0">
                <a:solidFill>
                  <a:srgbClr val="000000"/>
                </a:solidFill>
              </a:rPr>
              <a:t>Object classified as a </a:t>
            </a:r>
            <a:r>
              <a:rPr lang="en-US" sz="1050" dirty="0">
                <a:solidFill>
                  <a:srgbClr val="FF0000"/>
                </a:solidFill>
              </a:rPr>
              <a:t>Lion</a:t>
            </a:r>
          </a:p>
          <a:p>
            <a:r>
              <a:rPr lang="en-US" sz="1050" dirty="0">
                <a:solidFill>
                  <a:srgbClr val="000000"/>
                </a:solidFill>
              </a:rPr>
              <a:t>Exact Position: </a:t>
            </a:r>
            <a:r>
              <a:rPr lang="en-US" sz="1050" b="1" u="sng" dirty="0">
                <a:solidFill>
                  <a:srgbClr val="FF0000"/>
                </a:solidFill>
              </a:rPr>
              <a:t>Section A of National Park</a:t>
            </a:r>
          </a:p>
          <a:p>
            <a:endParaRPr lang="en-US" sz="1050" dirty="0">
              <a:solidFill>
                <a:srgbClr val="000000"/>
              </a:solidFill>
            </a:endParaRPr>
          </a:p>
          <a:p>
            <a:endParaRPr lang="en-US" sz="1050" dirty="0">
              <a:solidFill>
                <a:srgbClr val="000000"/>
              </a:solidFill>
            </a:endParaRPr>
          </a:p>
          <a:p>
            <a:endParaRPr lang="en-US" sz="1050" dirty="0"/>
          </a:p>
        </p:txBody>
      </p:sp>
      <p:cxnSp>
        <p:nvCxnSpPr>
          <p:cNvPr id="5" name="Straight Arrow Connector 4"/>
          <p:cNvCxnSpPr>
            <a:stCxn id="12" idx="0"/>
            <a:endCxn id="9" idx="4"/>
          </p:cNvCxnSpPr>
          <p:nvPr/>
        </p:nvCxnSpPr>
        <p:spPr>
          <a:xfrm flipV="1">
            <a:off x="2842282" y="2942632"/>
            <a:ext cx="1" cy="3090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a:off x="2832014" y="2079220"/>
            <a:ext cx="10268" cy="3901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6"/>
            <a:endCxn id="20" idx="2"/>
          </p:cNvCxnSpPr>
          <p:nvPr/>
        </p:nvCxnSpPr>
        <p:spPr>
          <a:xfrm flipV="1">
            <a:off x="3590866" y="2701749"/>
            <a:ext cx="2712406" cy="423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a:xfrm>
            <a:off x="7051856" y="2050331"/>
            <a:ext cx="0" cy="4147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211767" y="1543591"/>
            <a:ext cx="1497169" cy="473299"/>
          </a:xfrm>
          <a:prstGeom prst="ellipse">
            <a:avLst/>
          </a:prstGeom>
          <a:solidFill>
            <a:srgbClr val="B9D1E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1200" dirty="0">
                <a:solidFill>
                  <a:srgbClr val="000000"/>
                </a:solidFill>
              </a:rPr>
              <a:t>Urban Area</a:t>
            </a:r>
          </a:p>
        </p:txBody>
      </p:sp>
      <p:cxnSp>
        <p:nvCxnSpPr>
          <p:cNvPr id="31" name="Straight Arrow Connector 30"/>
          <p:cNvCxnSpPr>
            <a:stCxn id="23" idx="2"/>
            <a:endCxn id="4" idx="6"/>
          </p:cNvCxnSpPr>
          <p:nvPr/>
        </p:nvCxnSpPr>
        <p:spPr>
          <a:xfrm flipH="1">
            <a:off x="3617430" y="1780241"/>
            <a:ext cx="594337"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716104" y="1523416"/>
            <a:ext cx="442750" cy="300082"/>
          </a:xfrm>
          <a:prstGeom prst="rect">
            <a:avLst/>
          </a:prstGeom>
        </p:spPr>
        <p:txBody>
          <a:bodyPr wrap="none">
            <a:spAutoFit/>
          </a:bodyPr>
          <a:lstStyle/>
          <a:p>
            <a:r>
              <a:rPr lang="en-US" sz="1350" dirty="0">
                <a:solidFill>
                  <a:srgbClr val="000000"/>
                </a:solidFill>
              </a:rPr>
              <a:t>Has</a:t>
            </a:r>
            <a:endParaRPr lang="en-US" sz="1350" dirty="0"/>
          </a:p>
        </p:txBody>
      </p:sp>
      <p:sp>
        <p:nvSpPr>
          <p:cNvPr id="32" name="Rectangle 31"/>
          <p:cNvSpPr/>
          <p:nvPr/>
        </p:nvSpPr>
        <p:spPr>
          <a:xfrm>
            <a:off x="5816966" y="1514392"/>
            <a:ext cx="442750" cy="300082"/>
          </a:xfrm>
          <a:prstGeom prst="rect">
            <a:avLst/>
          </a:prstGeom>
        </p:spPr>
        <p:txBody>
          <a:bodyPr wrap="none">
            <a:spAutoFit/>
          </a:bodyPr>
          <a:lstStyle/>
          <a:p>
            <a:r>
              <a:rPr lang="en-US" sz="1350" dirty="0">
                <a:solidFill>
                  <a:srgbClr val="000000"/>
                </a:solidFill>
              </a:rPr>
              <a:t>Has</a:t>
            </a:r>
            <a:endParaRPr lang="en-US" sz="1350" dirty="0"/>
          </a:p>
        </p:txBody>
      </p:sp>
      <p:cxnSp>
        <p:nvCxnSpPr>
          <p:cNvPr id="33" name="Straight Arrow Connector 32"/>
          <p:cNvCxnSpPr>
            <a:stCxn id="23" idx="6"/>
            <a:endCxn id="18" idx="2"/>
          </p:cNvCxnSpPr>
          <p:nvPr/>
        </p:nvCxnSpPr>
        <p:spPr>
          <a:xfrm>
            <a:off x="5708934" y="1780241"/>
            <a:ext cx="594338" cy="334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DEA7-A578-6020-09F8-D1390782B467}"/>
              </a:ext>
            </a:extLst>
          </p:cNvPr>
          <p:cNvSpPr>
            <a:spLocks noGrp="1"/>
          </p:cNvSpPr>
          <p:nvPr>
            <p:ph type="title"/>
          </p:nvPr>
        </p:nvSpPr>
        <p:spPr/>
        <p:txBody>
          <a:bodyPr>
            <a:normAutofit/>
          </a:bodyPr>
          <a:lstStyle/>
          <a:p>
            <a:r>
              <a:rPr lang="en-US" dirty="0"/>
              <a:t>Ethical Issues in AI  </a:t>
            </a:r>
            <a:br>
              <a:rPr lang="en-US" dirty="0"/>
            </a:br>
            <a:endParaRPr lang="en-US" dirty="0"/>
          </a:p>
        </p:txBody>
      </p:sp>
      <p:pic>
        <p:nvPicPr>
          <p:cNvPr id="5" name="Picture 4">
            <a:extLst>
              <a:ext uri="{FF2B5EF4-FFF2-40B4-BE49-F238E27FC236}">
                <a16:creationId xmlns:a16="http://schemas.microsoft.com/office/drawing/2014/main" id="{9D6410AD-3CCB-2A5C-A645-C6C68352A3C0}"/>
              </a:ext>
            </a:extLst>
          </p:cNvPr>
          <p:cNvPicPr>
            <a:picLocks noChangeAspect="1"/>
          </p:cNvPicPr>
          <p:nvPr/>
        </p:nvPicPr>
        <p:blipFill>
          <a:blip r:embed="rId2"/>
          <a:stretch>
            <a:fillRect/>
          </a:stretch>
        </p:blipFill>
        <p:spPr>
          <a:xfrm>
            <a:off x="427977" y="1873650"/>
            <a:ext cx="11336045" cy="2561189"/>
          </a:xfrm>
          <a:prstGeom prst="rect">
            <a:avLst/>
          </a:prstGeom>
        </p:spPr>
      </p:pic>
      <p:sp>
        <p:nvSpPr>
          <p:cNvPr id="7" name="TextBox 6">
            <a:extLst>
              <a:ext uri="{FF2B5EF4-FFF2-40B4-BE49-F238E27FC236}">
                <a16:creationId xmlns:a16="http://schemas.microsoft.com/office/drawing/2014/main" id="{246E81DB-B3E3-0526-B38F-679720C8E469}"/>
              </a:ext>
            </a:extLst>
          </p:cNvPr>
          <p:cNvSpPr txBox="1"/>
          <p:nvPr/>
        </p:nvSpPr>
        <p:spPr>
          <a:xfrm>
            <a:off x="585216" y="5695007"/>
            <a:ext cx="6094476" cy="584775"/>
          </a:xfrm>
          <a:prstGeom prst="rect">
            <a:avLst/>
          </a:prstGeom>
          <a:noFill/>
        </p:spPr>
        <p:txBody>
          <a:bodyPr wrap="square">
            <a:spAutoFit/>
          </a:bodyPr>
          <a:lstStyle/>
          <a:p>
            <a:r>
              <a:rPr lang="en-US" sz="3200" dirty="0">
                <a:solidFill>
                  <a:srgbClr val="C00000"/>
                </a:solidFill>
              </a:rPr>
              <a:t>Bias, Deep fake, Etc.</a:t>
            </a:r>
          </a:p>
        </p:txBody>
      </p:sp>
    </p:spTree>
    <p:extLst>
      <p:ext uri="{BB962C8B-B14F-4D97-AF65-F5344CB8AC3E}">
        <p14:creationId xmlns:p14="http://schemas.microsoft.com/office/powerpoint/2010/main" val="415145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9427-FF3B-5B0C-0D54-E2B56ED5D3B4}"/>
              </a:ext>
            </a:extLst>
          </p:cNvPr>
          <p:cNvSpPr>
            <a:spLocks noGrp="1"/>
          </p:cNvSpPr>
          <p:nvPr>
            <p:ph type="title"/>
          </p:nvPr>
        </p:nvSpPr>
        <p:spPr/>
        <p:txBody>
          <a:bodyPr/>
          <a:lstStyle/>
          <a:p>
            <a:r>
              <a:rPr lang="en-US" dirty="0"/>
              <a:t>Ethical Issues in Big-data</a:t>
            </a:r>
          </a:p>
        </p:txBody>
      </p:sp>
      <p:sp>
        <p:nvSpPr>
          <p:cNvPr id="4" name="TextBox 3">
            <a:extLst>
              <a:ext uri="{FF2B5EF4-FFF2-40B4-BE49-F238E27FC236}">
                <a16:creationId xmlns:a16="http://schemas.microsoft.com/office/drawing/2014/main" id="{9D0D5F14-533F-C974-5F11-1D48F03DAAF3}"/>
              </a:ext>
            </a:extLst>
          </p:cNvPr>
          <p:cNvSpPr txBox="1"/>
          <p:nvPr/>
        </p:nvSpPr>
        <p:spPr>
          <a:xfrm>
            <a:off x="313182" y="5846544"/>
            <a:ext cx="11705082" cy="646331"/>
          </a:xfrm>
          <a:prstGeom prst="rect">
            <a:avLst/>
          </a:prstGeom>
          <a:noFill/>
        </p:spPr>
        <p:txBody>
          <a:bodyPr wrap="square">
            <a:spAutoFit/>
          </a:bodyPr>
          <a:lstStyle/>
          <a:p>
            <a:r>
              <a:rPr lang="en-US" dirty="0"/>
              <a:t>There are some ethical considerations with the results. A customer without any default, may be judged from his/her linkage to a defaulter leader group. This aspect of the dynamics should be aligned with legal requirements and ethical standards. </a:t>
            </a:r>
          </a:p>
        </p:txBody>
      </p:sp>
      <p:pic>
        <p:nvPicPr>
          <p:cNvPr id="6" name="Picture 5">
            <a:extLst>
              <a:ext uri="{FF2B5EF4-FFF2-40B4-BE49-F238E27FC236}">
                <a16:creationId xmlns:a16="http://schemas.microsoft.com/office/drawing/2014/main" id="{9FCCBE22-C8D5-BCCF-50A1-3B346D8304B2}"/>
              </a:ext>
            </a:extLst>
          </p:cNvPr>
          <p:cNvPicPr>
            <a:picLocks noChangeAspect="1"/>
          </p:cNvPicPr>
          <p:nvPr/>
        </p:nvPicPr>
        <p:blipFill>
          <a:blip r:embed="rId2"/>
          <a:stretch>
            <a:fillRect/>
          </a:stretch>
        </p:blipFill>
        <p:spPr>
          <a:xfrm>
            <a:off x="0" y="2055813"/>
            <a:ext cx="7652143" cy="3225966"/>
          </a:xfrm>
          <a:prstGeom prst="rect">
            <a:avLst/>
          </a:prstGeom>
        </p:spPr>
      </p:pic>
      <p:pic>
        <p:nvPicPr>
          <p:cNvPr id="8" name="Picture 7">
            <a:extLst>
              <a:ext uri="{FF2B5EF4-FFF2-40B4-BE49-F238E27FC236}">
                <a16:creationId xmlns:a16="http://schemas.microsoft.com/office/drawing/2014/main" id="{74F66F8C-50E6-D15F-63E8-A685D84B2108}"/>
              </a:ext>
            </a:extLst>
          </p:cNvPr>
          <p:cNvPicPr>
            <a:picLocks noChangeAspect="1"/>
          </p:cNvPicPr>
          <p:nvPr/>
        </p:nvPicPr>
        <p:blipFill>
          <a:blip r:embed="rId3"/>
          <a:stretch>
            <a:fillRect/>
          </a:stretch>
        </p:blipFill>
        <p:spPr>
          <a:xfrm>
            <a:off x="7456779" y="0"/>
            <a:ext cx="4665245" cy="3017520"/>
          </a:xfrm>
          <a:prstGeom prst="rect">
            <a:avLst/>
          </a:prstGeom>
        </p:spPr>
      </p:pic>
    </p:spTree>
    <p:extLst>
      <p:ext uri="{BB962C8B-B14F-4D97-AF65-F5344CB8AC3E}">
        <p14:creationId xmlns:p14="http://schemas.microsoft.com/office/powerpoint/2010/main" val="352832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D17D-F387-7D20-F1A9-E64AB8755D71}"/>
              </a:ext>
            </a:extLst>
          </p:cNvPr>
          <p:cNvSpPr>
            <a:spLocks noGrp="1"/>
          </p:cNvSpPr>
          <p:nvPr>
            <p:ph type="title"/>
          </p:nvPr>
        </p:nvSpPr>
        <p:spPr>
          <a:xfrm>
            <a:off x="557784" y="1755013"/>
            <a:ext cx="11362944" cy="1325563"/>
          </a:xfrm>
        </p:spPr>
        <p:txBody>
          <a:bodyPr>
            <a:normAutofit fontScale="90000"/>
          </a:bodyPr>
          <a:lstStyle/>
          <a:p>
            <a:r>
              <a:rPr lang="en-US" dirty="0"/>
              <a:t>Machine Learning is powerful, but it can be harmful. Be mindful about </a:t>
            </a:r>
            <a:r>
              <a:rPr lang="en-US" dirty="0">
                <a:solidFill>
                  <a:srgbClr val="C00000"/>
                </a:solidFill>
              </a:rPr>
              <a:t>where</a:t>
            </a:r>
            <a:r>
              <a:rPr lang="en-US" dirty="0"/>
              <a:t> and </a:t>
            </a:r>
            <a:r>
              <a:rPr lang="en-US" dirty="0">
                <a:solidFill>
                  <a:srgbClr val="C00000"/>
                </a:solidFill>
              </a:rPr>
              <a:t>how</a:t>
            </a:r>
            <a:r>
              <a:rPr lang="en-US" dirty="0"/>
              <a:t> to use this powerful technology!</a:t>
            </a:r>
          </a:p>
        </p:txBody>
      </p:sp>
    </p:spTree>
    <p:extLst>
      <p:ext uri="{BB962C8B-B14F-4D97-AF65-F5344CB8AC3E}">
        <p14:creationId xmlns:p14="http://schemas.microsoft.com/office/powerpoint/2010/main" val="369990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C9E266C-5EA7-B882-E570-DE3AEECF26C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ADD62D0-60CC-B1CF-9753-467487F8C7F5}"/>
              </a:ext>
            </a:extLst>
          </p:cNvPr>
          <p:cNvPicPr>
            <a:picLocks noChangeAspect="1"/>
          </p:cNvPicPr>
          <p:nvPr/>
        </p:nvPicPr>
        <p:blipFill>
          <a:blip r:embed="rId2"/>
          <a:stretch>
            <a:fillRect/>
          </a:stretch>
        </p:blipFill>
        <p:spPr>
          <a:xfrm>
            <a:off x="2081213" y="962025"/>
            <a:ext cx="8029575" cy="4933950"/>
          </a:xfrm>
          <a:prstGeom prst="rect">
            <a:avLst/>
          </a:prstGeom>
        </p:spPr>
      </p:pic>
      <p:sp>
        <p:nvSpPr>
          <p:cNvPr id="3" name="Title 2">
            <a:extLst>
              <a:ext uri="{FF2B5EF4-FFF2-40B4-BE49-F238E27FC236}">
                <a16:creationId xmlns:a16="http://schemas.microsoft.com/office/drawing/2014/main" id="{0C3E1409-8CF6-305B-6660-5CEF1E41F44B}"/>
              </a:ext>
            </a:extLst>
          </p:cNvPr>
          <p:cNvSpPr>
            <a:spLocks noGrp="1"/>
          </p:cNvSpPr>
          <p:nvPr>
            <p:ph type="title"/>
          </p:nvPr>
        </p:nvSpPr>
        <p:spPr/>
        <p:txBody>
          <a:bodyPr/>
          <a:lstStyle/>
          <a:p>
            <a:r>
              <a:rPr lang="en-US" dirty="0"/>
              <a:t>Data Analysis Steps</a:t>
            </a:r>
          </a:p>
        </p:txBody>
      </p:sp>
    </p:spTree>
    <p:extLst>
      <p:ext uri="{BB962C8B-B14F-4D97-AF65-F5344CB8AC3E}">
        <p14:creationId xmlns:p14="http://schemas.microsoft.com/office/powerpoint/2010/main" val="2645026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3C0DD2-8EB0-4241-9A62-3B92167C1937}"/>
              </a:ext>
            </a:extLst>
          </p:cNvPr>
          <p:cNvPicPr>
            <a:picLocks noGrp="1" noChangeAspect="1"/>
          </p:cNvPicPr>
          <p:nvPr>
            <p:ph idx="4294967295"/>
          </p:nvPr>
        </p:nvPicPr>
        <p:blipFill>
          <a:blip r:embed="rId2"/>
          <a:stretch>
            <a:fillRect/>
          </a:stretch>
        </p:blipFill>
        <p:spPr>
          <a:xfrm>
            <a:off x="1524000" y="1162277"/>
            <a:ext cx="8943770" cy="4831443"/>
          </a:xfrm>
        </p:spPr>
      </p:pic>
      <p:sp>
        <p:nvSpPr>
          <p:cNvPr id="6" name="TextBox 5">
            <a:extLst>
              <a:ext uri="{FF2B5EF4-FFF2-40B4-BE49-F238E27FC236}">
                <a16:creationId xmlns:a16="http://schemas.microsoft.com/office/drawing/2014/main" id="{0023E5CB-97D5-4476-9F06-1AD888117E51}"/>
              </a:ext>
            </a:extLst>
          </p:cNvPr>
          <p:cNvSpPr txBox="1"/>
          <p:nvPr/>
        </p:nvSpPr>
        <p:spPr>
          <a:xfrm>
            <a:off x="1875508" y="5993719"/>
            <a:ext cx="4593431" cy="253916"/>
          </a:xfrm>
          <a:prstGeom prst="rect">
            <a:avLst/>
          </a:prstGeom>
          <a:noFill/>
        </p:spPr>
        <p:txBody>
          <a:bodyPr wrap="square">
            <a:spAutoFit/>
          </a:bodyPr>
          <a:lstStyle/>
          <a:p>
            <a:r>
              <a:rPr lang="en-IE" altLang="en-US" sz="1050" dirty="0">
                <a:solidFill>
                  <a:schemeClr val="tx1">
                    <a:lumMod val="50000"/>
                  </a:schemeClr>
                </a:solidFill>
              </a:rPr>
              <a:t>Oracle </a:t>
            </a:r>
            <a:endParaRPr lang="en-GB" sz="1050" dirty="0">
              <a:solidFill>
                <a:schemeClr val="tx1">
                  <a:lumMod val="50000"/>
                </a:schemeClr>
              </a:solidFill>
            </a:endParaRPr>
          </a:p>
        </p:txBody>
      </p:sp>
      <p:sp>
        <p:nvSpPr>
          <p:cNvPr id="4" name="Title 3">
            <a:extLst>
              <a:ext uri="{FF2B5EF4-FFF2-40B4-BE49-F238E27FC236}">
                <a16:creationId xmlns:a16="http://schemas.microsoft.com/office/drawing/2014/main" id="{078880E7-068D-8D24-73FE-0987DD1CDC9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F8125515-3760-1AEC-99D6-EA1AF2FF3497}"/>
              </a:ext>
            </a:extLst>
          </p:cNvPr>
          <p:cNvSpPr txBox="1"/>
          <p:nvPr/>
        </p:nvSpPr>
        <p:spPr>
          <a:xfrm>
            <a:off x="6452711" y="5892710"/>
            <a:ext cx="5157685" cy="1200329"/>
          </a:xfrm>
          <a:prstGeom prst="rect">
            <a:avLst/>
          </a:prstGeom>
          <a:noFill/>
        </p:spPr>
        <p:txBody>
          <a:bodyPr wrap="square">
            <a:spAutoFit/>
          </a:bodyPr>
          <a:lstStyle/>
          <a:p>
            <a:r>
              <a:rPr lang="en-US" dirty="0">
                <a:solidFill>
                  <a:srgbClr val="C00000"/>
                </a:solidFill>
              </a:rPr>
              <a:t>“Cleaning and preparing the proper data for analysis can take up to 80% of a data scientist’s time.”</a:t>
            </a:r>
          </a:p>
          <a:p>
            <a:r>
              <a:rPr lang="en-US" dirty="0"/>
              <a:t>IBM</a:t>
            </a:r>
          </a:p>
          <a:p>
            <a:endParaRPr lang="en-US" dirty="0"/>
          </a:p>
        </p:txBody>
      </p:sp>
    </p:spTree>
    <p:extLst>
      <p:ext uri="{BB962C8B-B14F-4D97-AF65-F5344CB8AC3E}">
        <p14:creationId xmlns:p14="http://schemas.microsoft.com/office/powerpoint/2010/main" val="390963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8913D81A-E15B-8D42-BA64-519D12FFF921}"/>
              </a:ext>
            </a:extLst>
          </p:cNvPr>
          <p:cNvSpPr>
            <a:spLocks noGrp="1" noChangeArrowheads="1"/>
          </p:cNvSpPr>
          <p:nvPr>
            <p:ph type="title"/>
          </p:nvPr>
        </p:nvSpPr>
        <p:spPr>
          <a:xfrm>
            <a:off x="320040" y="304800"/>
            <a:ext cx="8458200" cy="762000"/>
          </a:xfrm>
        </p:spPr>
        <p:txBody>
          <a:bodyPr/>
          <a:lstStyle/>
          <a:p>
            <a:pPr eaLnBrk="1" hangingPunct="1"/>
            <a:r>
              <a:rPr lang="en-US" altLang="en-US" dirty="0"/>
              <a:t>Why Data Preprocessing?</a:t>
            </a:r>
          </a:p>
        </p:txBody>
      </p:sp>
      <p:sp>
        <p:nvSpPr>
          <p:cNvPr id="21508" name="Rectangle 3">
            <a:extLst>
              <a:ext uri="{FF2B5EF4-FFF2-40B4-BE49-F238E27FC236}">
                <a16:creationId xmlns:a16="http://schemas.microsoft.com/office/drawing/2014/main" id="{E9B6F31A-E643-E947-BEB1-EC89724F5056}"/>
              </a:ext>
            </a:extLst>
          </p:cNvPr>
          <p:cNvSpPr>
            <a:spLocks noGrp="1" noChangeArrowheads="1"/>
          </p:cNvSpPr>
          <p:nvPr>
            <p:ph type="body" idx="1"/>
          </p:nvPr>
        </p:nvSpPr>
        <p:spPr>
          <a:xfrm>
            <a:off x="70104" y="1371600"/>
            <a:ext cx="8305800" cy="5181600"/>
          </a:xfrm>
        </p:spPr>
        <p:txBody>
          <a:bodyPr/>
          <a:lstStyle/>
          <a:p>
            <a:pPr eaLnBrk="1" hangingPunct="1">
              <a:lnSpc>
                <a:spcPct val="90000"/>
              </a:lnSpc>
            </a:pPr>
            <a:r>
              <a:rPr lang="en-US" altLang="en-US" dirty="0">
                <a:ea typeface="ＭＳ Ｐゴシック" panose="020B0600070205080204" pitchFamily="34" charset="-128"/>
              </a:rPr>
              <a:t>Usually, data in the real world is not clean</a:t>
            </a:r>
          </a:p>
          <a:p>
            <a:pPr lvl="1" eaLnBrk="1" hangingPunct="1">
              <a:lnSpc>
                <a:spcPct val="90000"/>
              </a:lnSpc>
            </a:pPr>
            <a:r>
              <a:rPr lang="en-US" altLang="en-US" dirty="0">
                <a:solidFill>
                  <a:srgbClr val="C00000"/>
                </a:solidFill>
                <a:ea typeface="ＭＳ Ｐゴシック" panose="020B0600070205080204" pitchFamily="34" charset="-128"/>
              </a:rPr>
              <a:t>incomplete</a:t>
            </a:r>
            <a:r>
              <a:rPr lang="en-US" altLang="en-US" dirty="0">
                <a:ea typeface="ＭＳ Ｐゴシック" panose="020B0600070205080204" pitchFamily="34" charset="-128"/>
              </a:rPr>
              <a:t>: lacking attribute values, lacking certain attributes of interest, or containing only aggregate data</a:t>
            </a:r>
          </a:p>
          <a:p>
            <a:pPr lvl="2" eaLnBrk="1" hangingPunct="1">
              <a:lnSpc>
                <a:spcPct val="90000"/>
              </a:lnSpc>
            </a:pPr>
            <a:r>
              <a:rPr lang="en-US" altLang="en-US" dirty="0">
                <a:ea typeface="ＭＳ Ｐゴシック" panose="020B0600070205080204" pitchFamily="34" charset="-128"/>
              </a:rPr>
              <a:t>e.g., occupation=</a:t>
            </a:r>
            <a:r>
              <a:rPr lang="ja-JP" altLang="en-US" dirty="0">
                <a:ea typeface="ＭＳ Ｐゴシック" panose="020B0600070205080204" pitchFamily="34" charset="-128"/>
              </a:rPr>
              <a:t>“</a:t>
            </a:r>
            <a:r>
              <a:rPr lang="en-US" altLang="ja-JP" dirty="0">
                <a:ea typeface="ＭＳ Ｐゴシック" panose="020B0600070205080204" pitchFamily="34" charset="-128"/>
              </a:rPr>
              <a:t> </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noisy</a:t>
            </a:r>
            <a:r>
              <a:rPr lang="en-US" altLang="en-US" dirty="0">
                <a:ea typeface="ＭＳ Ｐゴシック" panose="020B0600070205080204" pitchFamily="34" charset="-128"/>
              </a:rPr>
              <a:t>: containing errors or outliers</a:t>
            </a:r>
          </a:p>
          <a:p>
            <a:pPr lvl="2" eaLnBrk="1" hangingPunct="1">
              <a:lnSpc>
                <a:spcPct val="90000"/>
              </a:lnSpc>
            </a:pPr>
            <a:r>
              <a:rPr lang="en-US" altLang="en-US" dirty="0">
                <a:ea typeface="ＭＳ Ｐゴシック" panose="020B0600070205080204" pitchFamily="34" charset="-128"/>
              </a:rPr>
              <a:t>e.g., Salary=</a:t>
            </a:r>
            <a:r>
              <a:rPr lang="ja-JP" altLang="en-US" dirty="0">
                <a:ea typeface="ＭＳ Ｐゴシック" panose="020B0600070205080204" pitchFamily="34" charset="-128"/>
              </a:rPr>
              <a:t>“</a:t>
            </a:r>
            <a:r>
              <a:rPr lang="en-US" altLang="ja-JP" dirty="0">
                <a:ea typeface="ＭＳ Ｐゴシック" panose="020B0600070205080204" pitchFamily="34" charset="-128"/>
              </a:rPr>
              <a:t>-10</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1" eaLnBrk="1" hangingPunct="1">
              <a:lnSpc>
                <a:spcPct val="90000"/>
              </a:lnSpc>
            </a:pPr>
            <a:r>
              <a:rPr lang="en-US" altLang="en-US" dirty="0">
                <a:solidFill>
                  <a:srgbClr val="C00000"/>
                </a:solidFill>
                <a:ea typeface="ＭＳ Ｐゴシック" panose="020B0600070205080204" pitchFamily="34" charset="-128"/>
              </a:rPr>
              <a:t>inconsistent</a:t>
            </a:r>
            <a:r>
              <a:rPr lang="en-US" altLang="en-US" dirty="0">
                <a:ea typeface="ＭＳ Ｐゴシック" panose="020B0600070205080204" pitchFamily="34" charset="-128"/>
              </a:rPr>
              <a:t>: containing discrepancies in codes or names</a:t>
            </a:r>
          </a:p>
          <a:p>
            <a:pPr lvl="2" eaLnBrk="1" hangingPunct="1">
              <a:lnSpc>
                <a:spcPct val="90000"/>
              </a:lnSpc>
            </a:pPr>
            <a:r>
              <a:rPr lang="en-US" altLang="en-US" dirty="0">
                <a:ea typeface="ＭＳ Ｐゴシック" panose="020B0600070205080204" pitchFamily="34" charset="-128"/>
              </a:rPr>
              <a:t>e.g., Age=</a:t>
            </a:r>
            <a:r>
              <a:rPr lang="ja-JP" altLang="en-US" dirty="0">
                <a:ea typeface="ＭＳ Ｐゴシック" panose="020B0600070205080204" pitchFamily="34" charset="-128"/>
              </a:rPr>
              <a:t>“</a:t>
            </a:r>
            <a:r>
              <a:rPr lang="en-US" altLang="ja-JP" dirty="0">
                <a:ea typeface="ＭＳ Ｐゴシック" panose="020B0600070205080204" pitchFamily="34" charset="-128"/>
              </a:rPr>
              <a:t>42</a:t>
            </a:r>
            <a:r>
              <a:rPr lang="ja-JP" altLang="en-US" dirty="0">
                <a:ea typeface="ＭＳ Ｐゴシック" panose="020B0600070205080204" pitchFamily="34" charset="-128"/>
              </a:rPr>
              <a:t>”</a:t>
            </a:r>
            <a:r>
              <a:rPr lang="en-US" altLang="ja-JP" dirty="0">
                <a:ea typeface="ＭＳ Ｐゴシック" panose="020B0600070205080204" pitchFamily="34" charset="-128"/>
              </a:rPr>
              <a:t> Birthday=</a:t>
            </a:r>
            <a:r>
              <a:rPr lang="ja-JP" altLang="en-US" dirty="0">
                <a:ea typeface="ＭＳ Ｐゴシック" panose="020B0600070205080204" pitchFamily="34" charset="-128"/>
              </a:rPr>
              <a:t>“</a:t>
            </a:r>
            <a:r>
              <a:rPr lang="en-US" altLang="ja-JP" dirty="0">
                <a:ea typeface="ＭＳ Ｐゴシック" panose="020B0600070205080204" pitchFamily="34" charset="-128"/>
              </a:rPr>
              <a:t>03/07/1997</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Was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1,2,3</a:t>
            </a:r>
            <a:r>
              <a:rPr lang="ja-JP" altLang="en-US" dirty="0">
                <a:ea typeface="ＭＳ Ｐゴシック" panose="020B0600070205080204" pitchFamily="34" charset="-128"/>
              </a:rPr>
              <a:t>”</a:t>
            </a:r>
            <a:r>
              <a:rPr lang="en-US" altLang="ja-JP" dirty="0">
                <a:ea typeface="ＭＳ Ｐゴシック" panose="020B0600070205080204" pitchFamily="34" charset="-128"/>
              </a:rPr>
              <a:t>, now rating </a:t>
            </a:r>
            <a:r>
              <a:rPr lang="ja-JP" altLang="en-US" dirty="0">
                <a:ea typeface="ＭＳ Ｐゴシック" panose="020B0600070205080204" pitchFamily="34" charset="-128"/>
              </a:rPr>
              <a:t>“</a:t>
            </a:r>
            <a:r>
              <a:rPr lang="en-US" altLang="ja-JP" dirty="0">
                <a:ea typeface="ＭＳ Ｐゴシック" panose="020B0600070205080204" pitchFamily="34" charset="-128"/>
              </a:rPr>
              <a:t>A, B, C</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lvl="2" eaLnBrk="1" hangingPunct="1">
              <a:lnSpc>
                <a:spcPct val="90000"/>
              </a:lnSpc>
            </a:pPr>
            <a:r>
              <a:rPr lang="en-US" altLang="en-US" dirty="0">
                <a:ea typeface="ＭＳ Ｐゴシック" panose="020B0600070205080204" pitchFamily="34" charset="-128"/>
              </a:rPr>
              <a:t>e.g., discrepancy between duplicate records</a:t>
            </a:r>
          </a:p>
        </p:txBody>
      </p:sp>
      <p:pic>
        <p:nvPicPr>
          <p:cNvPr id="2" name="Picture 1">
            <a:extLst>
              <a:ext uri="{FF2B5EF4-FFF2-40B4-BE49-F238E27FC236}">
                <a16:creationId xmlns:a16="http://schemas.microsoft.com/office/drawing/2014/main" id="{5521559D-45A5-9690-8D4F-311636896CD2}"/>
              </a:ext>
            </a:extLst>
          </p:cNvPr>
          <p:cNvPicPr>
            <a:picLocks noChangeAspect="1"/>
          </p:cNvPicPr>
          <p:nvPr/>
        </p:nvPicPr>
        <p:blipFill>
          <a:blip r:embed="rId3"/>
          <a:stretch>
            <a:fillRect/>
          </a:stretch>
        </p:blipFill>
        <p:spPr>
          <a:xfrm>
            <a:off x="8080435" y="2848872"/>
            <a:ext cx="3825556" cy="3753858"/>
          </a:xfrm>
          <a:prstGeom prst="rect">
            <a:avLst/>
          </a:prstGeom>
        </p:spPr>
      </p:pic>
      <p:sp>
        <p:nvSpPr>
          <p:cNvPr id="3" name="TextBox 2">
            <a:extLst>
              <a:ext uri="{FF2B5EF4-FFF2-40B4-BE49-F238E27FC236}">
                <a16:creationId xmlns:a16="http://schemas.microsoft.com/office/drawing/2014/main" id="{33F7AF2C-0E30-441D-B9CB-198C79C380A7}"/>
              </a:ext>
            </a:extLst>
          </p:cNvPr>
          <p:cNvSpPr txBox="1"/>
          <p:nvPr/>
        </p:nvSpPr>
        <p:spPr>
          <a:xfrm>
            <a:off x="11160063" y="6475772"/>
            <a:ext cx="961833" cy="253916"/>
          </a:xfrm>
          <a:prstGeom prst="rect">
            <a:avLst/>
          </a:prstGeom>
          <a:noFill/>
        </p:spPr>
        <p:txBody>
          <a:bodyPr wrap="square">
            <a:spAutoFit/>
          </a:bodyPr>
          <a:lstStyle/>
          <a:p>
            <a:r>
              <a:rPr lang="en-US" altLang="en-US" sz="1050" dirty="0">
                <a:latin typeface="Times New Roman" panose="02020603050405020304" pitchFamily="18" charset="0"/>
                <a:cs typeface="Times New Roman" panose="02020603050405020304" pitchFamily="18" charset="0"/>
              </a:rPr>
              <a:t>Old Dominion</a:t>
            </a:r>
            <a:endParaRPr lang="en-US" sz="10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lstStyle/>
          <a:p>
            <a:r>
              <a:rPr lang="en-US" dirty="0"/>
              <a:t>The process of transforming “raw” data into data that can be analyzed to generate valid actionable insights</a:t>
            </a:r>
          </a:p>
          <a:p>
            <a:r>
              <a:rPr lang="en-US" dirty="0"/>
              <a:t>Data preprocessing aka:</a:t>
            </a:r>
          </a:p>
          <a:p>
            <a:pPr lvl="1"/>
            <a:r>
              <a:rPr lang="en-US" dirty="0">
                <a:solidFill>
                  <a:srgbClr val="C00000"/>
                </a:solidFill>
              </a:rPr>
              <a:t>Data Wrangling</a:t>
            </a:r>
          </a:p>
          <a:p>
            <a:pPr lvl="1"/>
            <a:r>
              <a:rPr lang="en-US" dirty="0">
                <a:solidFill>
                  <a:srgbClr val="C00000"/>
                </a:solidFill>
              </a:rPr>
              <a:t>Data preparation</a:t>
            </a:r>
          </a:p>
          <a:p>
            <a:pPr lvl="1"/>
            <a:r>
              <a:rPr lang="en-US" dirty="0">
                <a:solidFill>
                  <a:srgbClr val="C00000"/>
                </a:solidFill>
              </a:rPr>
              <a:t>Data Cleansing</a:t>
            </a:r>
          </a:p>
          <a:p>
            <a:pPr lvl="1"/>
            <a:r>
              <a:rPr lang="en-US" dirty="0">
                <a:solidFill>
                  <a:srgbClr val="C00000"/>
                </a:solidFill>
              </a:rPr>
              <a:t>Data Transformation</a:t>
            </a:r>
          </a:p>
          <a:p>
            <a:pPr lvl="1"/>
            <a:r>
              <a:rPr lang="en-US" dirty="0">
                <a:solidFill>
                  <a:srgbClr val="C00000"/>
                </a:solidFill>
              </a:rPr>
              <a:t>Etc.</a:t>
            </a:r>
          </a:p>
        </p:txBody>
      </p:sp>
      <p:pic>
        <p:nvPicPr>
          <p:cNvPr id="5" name="Picture 4">
            <a:extLst>
              <a:ext uri="{FF2B5EF4-FFF2-40B4-BE49-F238E27FC236}">
                <a16:creationId xmlns:a16="http://schemas.microsoft.com/office/drawing/2014/main" id="{C37D81B4-CB65-AA17-4571-190E29FD4335}"/>
              </a:ext>
            </a:extLst>
          </p:cNvPr>
          <p:cNvPicPr>
            <a:picLocks noChangeAspect="1"/>
          </p:cNvPicPr>
          <p:nvPr/>
        </p:nvPicPr>
        <p:blipFill>
          <a:blip r:embed="rId2"/>
          <a:stretch>
            <a:fillRect/>
          </a:stretch>
        </p:blipFill>
        <p:spPr>
          <a:xfrm>
            <a:off x="5927328" y="3738282"/>
            <a:ext cx="5735018" cy="1809065"/>
          </a:xfrm>
          <a:prstGeom prst="rect">
            <a:avLst/>
          </a:prstGeom>
        </p:spPr>
      </p:pic>
      <p:sp>
        <p:nvSpPr>
          <p:cNvPr id="6" name="TextBox 5">
            <a:extLst>
              <a:ext uri="{FF2B5EF4-FFF2-40B4-BE49-F238E27FC236}">
                <a16:creationId xmlns:a16="http://schemas.microsoft.com/office/drawing/2014/main" id="{84B83008-00FC-F629-7D72-CF3AEBD57830}"/>
              </a:ext>
            </a:extLst>
          </p:cNvPr>
          <p:cNvSpPr txBox="1"/>
          <p:nvPr/>
        </p:nvSpPr>
        <p:spPr>
          <a:xfrm>
            <a:off x="11031469" y="5091954"/>
            <a:ext cx="972272" cy="215444"/>
          </a:xfrm>
          <a:prstGeom prst="rect">
            <a:avLst/>
          </a:prstGeom>
          <a:noFill/>
        </p:spPr>
        <p:txBody>
          <a:bodyPr wrap="square">
            <a:spAutoFit/>
          </a:bodyPr>
          <a:lstStyle/>
          <a:p>
            <a:r>
              <a:rPr lang="en-US" sz="800" dirty="0"/>
              <a:t>Maryland</a:t>
            </a:r>
          </a:p>
        </p:txBody>
      </p:sp>
      <p:sp>
        <p:nvSpPr>
          <p:cNvPr id="7" name="TextBox 6">
            <a:extLst>
              <a:ext uri="{FF2B5EF4-FFF2-40B4-BE49-F238E27FC236}">
                <a16:creationId xmlns:a16="http://schemas.microsoft.com/office/drawing/2014/main" id="{FC273026-3E82-7EB7-258C-D02E90A73870}"/>
              </a:ext>
            </a:extLst>
          </p:cNvPr>
          <p:cNvSpPr txBox="1"/>
          <p:nvPr/>
        </p:nvSpPr>
        <p:spPr>
          <a:xfrm>
            <a:off x="7877175" y="3368950"/>
            <a:ext cx="1781175" cy="369332"/>
          </a:xfrm>
          <a:prstGeom prst="rect">
            <a:avLst/>
          </a:prstGeom>
          <a:noFill/>
        </p:spPr>
        <p:txBody>
          <a:bodyPr wrap="square">
            <a:spAutoFit/>
          </a:bodyPr>
          <a:lstStyle/>
          <a:p>
            <a:r>
              <a:rPr lang="en-US" dirty="0"/>
              <a:t>Data Lifecycle</a:t>
            </a:r>
          </a:p>
        </p:txBody>
      </p:sp>
    </p:spTree>
    <p:extLst>
      <p:ext uri="{BB962C8B-B14F-4D97-AF65-F5344CB8AC3E}">
        <p14:creationId xmlns:p14="http://schemas.microsoft.com/office/powerpoint/2010/main" val="362420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CC4B850-06E3-7548-AE9B-5A229D0EFC29}"/>
              </a:ext>
            </a:extLst>
          </p:cNvPr>
          <p:cNvSpPr>
            <a:spLocks noGrp="1" noChangeArrowheads="1"/>
          </p:cNvSpPr>
          <p:nvPr>
            <p:ph type="title"/>
          </p:nvPr>
        </p:nvSpPr>
        <p:spPr>
          <a:xfrm>
            <a:off x="1524000" y="304800"/>
            <a:ext cx="9144000" cy="685800"/>
          </a:xfrm>
        </p:spPr>
        <p:txBody>
          <a:bodyPr>
            <a:noAutofit/>
          </a:bodyPr>
          <a:lstStyle/>
          <a:p>
            <a:r>
              <a:rPr lang="en-US" altLang="en-US" dirty="0"/>
              <a:t>Major Tasks in Data Preprocessing</a:t>
            </a:r>
          </a:p>
        </p:txBody>
      </p:sp>
      <p:sp>
        <p:nvSpPr>
          <p:cNvPr id="26626" name="Rectangle 3">
            <a:extLst>
              <a:ext uri="{FF2B5EF4-FFF2-40B4-BE49-F238E27FC236}">
                <a16:creationId xmlns:a16="http://schemas.microsoft.com/office/drawing/2014/main" id="{A2B13FE1-2891-794E-9AA3-7789141938BB}"/>
              </a:ext>
            </a:extLst>
          </p:cNvPr>
          <p:cNvSpPr>
            <a:spLocks noGrp="1" noChangeArrowheads="1"/>
          </p:cNvSpPr>
          <p:nvPr>
            <p:ph type="body" idx="1"/>
          </p:nvPr>
        </p:nvSpPr>
        <p:spPr>
          <a:xfrm>
            <a:off x="1905000" y="1295400"/>
            <a:ext cx="8305800" cy="5105400"/>
          </a:xfrm>
        </p:spPr>
        <p:txBody>
          <a:bodyPr>
            <a:normAutofit lnSpcReduction="10000"/>
          </a:bodyPr>
          <a:lstStyle/>
          <a:p>
            <a:pPr eaLnBrk="1" hangingPunct="1">
              <a:lnSpc>
                <a:spcPct val="120000"/>
              </a:lnSpc>
            </a:pPr>
            <a:r>
              <a:rPr lang="en-US" altLang="en-US" sz="2000" b="1" dirty="0"/>
              <a:t>Data cleaning</a:t>
            </a:r>
          </a:p>
          <a:p>
            <a:pPr lvl="1" eaLnBrk="1" hangingPunct="1">
              <a:lnSpc>
                <a:spcPct val="120000"/>
              </a:lnSpc>
            </a:pPr>
            <a:r>
              <a:rPr lang="en-US" altLang="en-US" sz="2000" dirty="0"/>
              <a:t>Fill in missing values, smooth noisy data, identify or remove outliers, remove duplicates, resolve inconsistencies and discrepancies</a:t>
            </a:r>
          </a:p>
          <a:p>
            <a:pPr eaLnBrk="1" hangingPunct="1">
              <a:lnSpc>
                <a:spcPct val="120000"/>
              </a:lnSpc>
            </a:pPr>
            <a:r>
              <a:rPr lang="en-US" altLang="en-US" sz="2000" b="1" dirty="0"/>
              <a:t>Data integration</a:t>
            </a:r>
          </a:p>
          <a:p>
            <a:pPr lvl="1" eaLnBrk="1" hangingPunct="1">
              <a:lnSpc>
                <a:spcPct val="120000"/>
              </a:lnSpc>
            </a:pPr>
            <a:r>
              <a:rPr lang="en-US" altLang="en-US" sz="2000" dirty="0"/>
              <a:t>Integration of multiple databases, data warehousing</a:t>
            </a:r>
          </a:p>
          <a:p>
            <a:pPr eaLnBrk="1" hangingPunct="1">
              <a:lnSpc>
                <a:spcPct val="120000"/>
              </a:lnSpc>
            </a:pPr>
            <a:r>
              <a:rPr lang="en-US" altLang="en-US" sz="2000" b="1" dirty="0"/>
              <a:t>Data reduction</a:t>
            </a:r>
          </a:p>
          <a:p>
            <a:pPr lvl="1" eaLnBrk="1" hangingPunct="1">
              <a:lnSpc>
                <a:spcPct val="120000"/>
              </a:lnSpc>
            </a:pPr>
            <a:r>
              <a:rPr lang="en-US" altLang="en-US" sz="2000" dirty="0"/>
              <a:t>Dimensionality reduction</a:t>
            </a:r>
          </a:p>
          <a:p>
            <a:pPr lvl="1" eaLnBrk="1" hangingPunct="1">
              <a:lnSpc>
                <a:spcPct val="120000"/>
              </a:lnSpc>
            </a:pPr>
            <a:r>
              <a:rPr lang="en-US" altLang="en-US" sz="2000" dirty="0"/>
              <a:t>Numerosity reduction</a:t>
            </a:r>
          </a:p>
          <a:p>
            <a:pPr eaLnBrk="1" hangingPunct="1">
              <a:lnSpc>
                <a:spcPct val="120000"/>
              </a:lnSpc>
            </a:pPr>
            <a:r>
              <a:rPr lang="en-US" altLang="en-US" sz="2000" b="1" dirty="0"/>
              <a:t>Data transformation</a:t>
            </a:r>
          </a:p>
          <a:p>
            <a:pPr lvl="1" eaLnBrk="1" hangingPunct="1">
              <a:lnSpc>
                <a:spcPct val="120000"/>
              </a:lnSpc>
            </a:pPr>
            <a:r>
              <a:rPr lang="en-US" altLang="en-US" sz="2000" dirty="0"/>
              <a:t>Normalization </a:t>
            </a:r>
          </a:p>
          <a:p>
            <a:pPr lvl="1" eaLnBrk="1" hangingPunct="1">
              <a:lnSpc>
                <a:spcPct val="120000"/>
              </a:lnSpc>
            </a:pPr>
            <a:r>
              <a:rPr lang="en-US" altLang="en-US" sz="2000" dirty="0"/>
              <a:t>Discretization</a:t>
            </a:r>
          </a:p>
          <a:p>
            <a:pPr marL="228600" lvl="1" eaLnBrk="1" hangingPunct="1">
              <a:lnSpc>
                <a:spcPct val="120000"/>
              </a:lnSpc>
            </a:pPr>
            <a:r>
              <a:rPr lang="en-US" altLang="en-US" sz="2000" b="1" dirty="0"/>
              <a:t>Data Balancing, Data partitioning, etc.</a:t>
            </a:r>
            <a:endParaRPr lang="en-US" altLang="en-US" sz="2000" dirty="0"/>
          </a:p>
          <a:p>
            <a:pPr lvl="1" eaLnBrk="1" hangingPunct="1">
              <a:lnSpc>
                <a:spcPct val="120000"/>
              </a:lnSpc>
            </a:pPr>
            <a:endParaRPr lang="en-US"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05FDC50-DF53-F24E-AB4C-7CF2E70E9BA3}"/>
              </a:ext>
            </a:extLst>
          </p:cNvPr>
          <p:cNvSpPr>
            <a:spLocks noGrp="1" noChangeArrowheads="1"/>
          </p:cNvSpPr>
          <p:nvPr>
            <p:ph type="title"/>
          </p:nvPr>
        </p:nvSpPr>
        <p:spPr>
          <a:xfrm>
            <a:off x="894334" y="381000"/>
            <a:ext cx="7169150" cy="609600"/>
          </a:xfrm>
        </p:spPr>
        <p:txBody>
          <a:bodyPr>
            <a:noAutofit/>
          </a:bodyPr>
          <a:lstStyle/>
          <a:p>
            <a:r>
              <a:rPr lang="en-US" altLang="en-US" dirty="0"/>
              <a:t>Incomplete (Missing) Data</a:t>
            </a:r>
          </a:p>
        </p:txBody>
      </p:sp>
      <p:sp>
        <p:nvSpPr>
          <p:cNvPr id="33794" name="Rectangle 3">
            <a:extLst>
              <a:ext uri="{FF2B5EF4-FFF2-40B4-BE49-F238E27FC236}">
                <a16:creationId xmlns:a16="http://schemas.microsoft.com/office/drawing/2014/main" id="{496F7771-DB91-534C-B3D5-700A66FB0DBF}"/>
              </a:ext>
            </a:extLst>
          </p:cNvPr>
          <p:cNvSpPr>
            <a:spLocks noGrp="1" noChangeArrowheads="1"/>
          </p:cNvSpPr>
          <p:nvPr>
            <p:ph type="body" idx="1"/>
          </p:nvPr>
        </p:nvSpPr>
        <p:spPr>
          <a:xfrm>
            <a:off x="1905000" y="1371600"/>
            <a:ext cx="9214104" cy="5105400"/>
          </a:xfrm>
        </p:spPr>
        <p:txBody>
          <a:bodyPr>
            <a:normAutofit/>
          </a:bodyPr>
          <a:lstStyle/>
          <a:p>
            <a:pPr eaLnBrk="1" hangingPunct="1">
              <a:lnSpc>
                <a:spcPct val="110000"/>
              </a:lnSpc>
            </a:pPr>
            <a:r>
              <a:rPr lang="en-US" altLang="en-US" sz="2400" dirty="0"/>
              <a:t>Data is not always available</a:t>
            </a:r>
          </a:p>
          <a:p>
            <a:pPr lvl="1" eaLnBrk="1" hangingPunct="1">
              <a:lnSpc>
                <a:spcPct val="110000"/>
              </a:lnSpc>
            </a:pPr>
            <a:r>
              <a:rPr lang="en-US" altLang="en-US" dirty="0"/>
              <a:t>E.g., have no recorded value for some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dirty="0"/>
              <a:t>equipment malfunction</a:t>
            </a:r>
          </a:p>
          <a:p>
            <a:pPr lvl="1" eaLnBrk="1" hangingPunct="1">
              <a:lnSpc>
                <a:spcPct val="110000"/>
              </a:lnSpc>
            </a:pPr>
            <a:r>
              <a:rPr lang="en-US" altLang="en-US" dirty="0"/>
              <a:t>inconsistent with other recorded data and thus deleted</a:t>
            </a:r>
          </a:p>
          <a:p>
            <a:pPr lvl="1" eaLnBrk="1" hangingPunct="1">
              <a:lnSpc>
                <a:spcPct val="110000"/>
              </a:lnSpc>
            </a:pPr>
            <a:r>
              <a:rPr lang="en-US" altLang="en-US" dirty="0"/>
              <a:t>data not entered intentionally or due to misunderstanding</a:t>
            </a:r>
          </a:p>
          <a:p>
            <a:pPr lvl="1" eaLnBrk="1" hangingPunct="1">
              <a:lnSpc>
                <a:spcPct val="110000"/>
              </a:lnSpc>
            </a:pPr>
            <a:r>
              <a:rPr lang="en-US" altLang="en-US" dirty="0"/>
              <a:t>certain data may not be considered important at the time of design</a:t>
            </a:r>
          </a:p>
          <a:p>
            <a:pPr lvl="1" eaLnBrk="1" hangingPunct="1">
              <a:lnSpc>
                <a:spcPct val="110000"/>
              </a:lnSpc>
            </a:pPr>
            <a:r>
              <a:rPr lang="en-US" altLang="en-US" dirty="0"/>
              <a:t>not register history or changes of the data</a:t>
            </a:r>
          </a:p>
          <a:p>
            <a:pPr eaLnBrk="1" hangingPunct="1">
              <a:lnSpc>
                <a:spcPct val="110000"/>
              </a:lnSpc>
            </a:pPr>
            <a:r>
              <a:rPr lang="en-US" altLang="en-US" sz="2400" dirty="0">
                <a:solidFill>
                  <a:srgbClr val="C00000"/>
                </a:solidFill>
              </a:rPr>
              <a:t>Sometimes missing data may need to be inferred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BBB8-85C5-1B98-3001-E03BF77D03D9}"/>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62F26655-F447-CF29-05DD-47E2F1B83664}"/>
              </a:ext>
            </a:extLst>
          </p:cNvPr>
          <p:cNvSpPr>
            <a:spLocks noGrp="1"/>
          </p:cNvSpPr>
          <p:nvPr>
            <p:ph idx="1"/>
          </p:nvPr>
        </p:nvSpPr>
        <p:spPr/>
        <p:txBody>
          <a:bodyPr>
            <a:norm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Assignments: 40%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Midterm Exam: 10%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Exam: 20%</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Final Project:  30%</a:t>
            </a:r>
          </a:p>
        </p:txBody>
      </p:sp>
    </p:spTree>
    <p:extLst>
      <p:ext uri="{BB962C8B-B14F-4D97-AF65-F5344CB8AC3E}">
        <p14:creationId xmlns:p14="http://schemas.microsoft.com/office/powerpoint/2010/main" val="268743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D518C8C-3B51-D24B-A7EE-EF42E41D8DF4}"/>
              </a:ext>
            </a:extLst>
          </p:cNvPr>
          <p:cNvSpPr>
            <a:spLocks noGrp="1" noChangeArrowheads="1"/>
          </p:cNvSpPr>
          <p:nvPr>
            <p:ph type="title"/>
          </p:nvPr>
        </p:nvSpPr>
        <p:spPr>
          <a:xfrm>
            <a:off x="1143000" y="219075"/>
            <a:ext cx="7543800" cy="762000"/>
          </a:xfrm>
        </p:spPr>
        <p:txBody>
          <a:bodyPr/>
          <a:lstStyle/>
          <a:p>
            <a:pPr eaLnBrk="1" hangingPunct="1"/>
            <a:r>
              <a:rPr lang="en-US" altLang="en-US" dirty="0"/>
              <a:t>Impute Missing Data</a:t>
            </a:r>
          </a:p>
        </p:txBody>
      </p:sp>
      <p:sp>
        <p:nvSpPr>
          <p:cNvPr id="37890" name="Rectangle 3">
            <a:extLst>
              <a:ext uri="{FF2B5EF4-FFF2-40B4-BE49-F238E27FC236}">
                <a16:creationId xmlns:a16="http://schemas.microsoft.com/office/drawing/2014/main" id="{6F4079DB-89AA-B647-9959-23E80D2116C3}"/>
              </a:ext>
            </a:extLst>
          </p:cNvPr>
          <p:cNvSpPr>
            <a:spLocks noGrp="1" noChangeArrowheads="1"/>
          </p:cNvSpPr>
          <p:nvPr>
            <p:ph type="body" idx="1"/>
          </p:nvPr>
        </p:nvSpPr>
        <p:spPr>
          <a:xfrm>
            <a:off x="1309115" y="1143000"/>
            <a:ext cx="10339959" cy="5715000"/>
          </a:xfrm>
        </p:spPr>
        <p:txBody>
          <a:bodyPr>
            <a:normAutofit fontScale="92500"/>
          </a:bodyPr>
          <a:lstStyle/>
          <a:p>
            <a:pPr eaLnBrk="1" hangingPunct="1">
              <a:lnSpc>
                <a:spcPct val="120000"/>
              </a:lnSpc>
            </a:pPr>
            <a:r>
              <a:rPr lang="en-US" altLang="en-US" sz="2400" b="1" dirty="0"/>
              <a:t>Ignore the tuple</a:t>
            </a:r>
            <a:r>
              <a:rPr lang="en-US" altLang="en-US" sz="2400" dirty="0"/>
              <a:t>: not effective when many records have missing values or dataset is small</a:t>
            </a:r>
          </a:p>
          <a:p>
            <a:pPr eaLnBrk="1" hangingPunct="1">
              <a:lnSpc>
                <a:spcPct val="120000"/>
              </a:lnSpc>
            </a:pPr>
            <a:r>
              <a:rPr lang="en-US" altLang="en-US" sz="2400" b="1" dirty="0"/>
              <a:t>Fill in the missing value manually</a:t>
            </a:r>
            <a:r>
              <a:rPr lang="en-US" altLang="en-US" sz="2400" dirty="0"/>
              <a:t>: not feasible when there are many missing values</a:t>
            </a:r>
          </a:p>
          <a:p>
            <a:pPr eaLnBrk="1" hangingPunct="1">
              <a:lnSpc>
                <a:spcPct val="120000"/>
              </a:lnSpc>
            </a:pPr>
            <a:r>
              <a:rPr lang="en-US" altLang="en-US" sz="2400" b="1" dirty="0"/>
              <a:t>Fill in it automatically</a:t>
            </a:r>
            <a:r>
              <a:rPr lang="en-US" altLang="en-US" sz="2400" dirty="0"/>
              <a:t> with</a:t>
            </a:r>
          </a:p>
          <a:p>
            <a:pPr lvl="1" eaLnBrk="1" hangingPunct="1">
              <a:lnSpc>
                <a:spcPct val="120000"/>
              </a:lnSpc>
            </a:pPr>
            <a:r>
              <a:rPr lang="en-US" altLang="en-US" dirty="0"/>
              <a:t>a global constant value: e.g., 0, “unknown”, a new class</a:t>
            </a:r>
          </a:p>
          <a:p>
            <a:pPr lvl="1" eaLnBrk="1" hangingPunct="1">
              <a:lnSpc>
                <a:spcPct val="120000"/>
              </a:lnSpc>
            </a:pPr>
            <a:r>
              <a:rPr lang="en-US" altLang="en-US" dirty="0"/>
              <a:t>last reported value in historical data: assumes no change, which is usually wrong</a:t>
            </a:r>
          </a:p>
          <a:p>
            <a:pPr lvl="1" eaLnBrk="1" hangingPunct="1">
              <a:lnSpc>
                <a:spcPct val="120000"/>
              </a:lnSpc>
            </a:pPr>
            <a:r>
              <a:rPr lang="en-US" altLang="en-US" dirty="0"/>
              <a:t>value of a record with similar other attributes (</a:t>
            </a:r>
            <a:r>
              <a:rPr lang="en-US" dirty="0"/>
              <a:t>Hot Deck Imputation</a:t>
            </a:r>
            <a:r>
              <a:rPr lang="en-US" altLang="en-US" dirty="0"/>
              <a:t>)</a:t>
            </a:r>
          </a:p>
          <a:p>
            <a:pPr lvl="1" eaLnBrk="1" hangingPunct="1">
              <a:lnSpc>
                <a:spcPct val="120000"/>
              </a:lnSpc>
            </a:pPr>
            <a:r>
              <a:rPr lang="en-US" altLang="en-US" dirty="0"/>
              <a:t>the attribute mean</a:t>
            </a:r>
          </a:p>
          <a:p>
            <a:pPr lvl="1" eaLnBrk="1" hangingPunct="1">
              <a:lnSpc>
                <a:spcPct val="120000"/>
              </a:lnSpc>
            </a:pPr>
            <a:r>
              <a:rPr lang="en-US" altLang="en-US" dirty="0"/>
              <a:t>the attribute mean for all samples belonging to the same class / group</a:t>
            </a:r>
          </a:p>
          <a:p>
            <a:r>
              <a:rPr lang="en-US" sz="2400" b="1" dirty="0"/>
              <a:t>Imputation using prediction models</a:t>
            </a:r>
            <a:r>
              <a:rPr lang="en-US" dirty="0"/>
              <a:t>: </a:t>
            </a:r>
            <a:r>
              <a:rPr lang="en-US" sz="2400" dirty="0"/>
              <a:t>predict value of missing data using values of other attributes by a prediction model (e.g., regression)</a:t>
            </a:r>
            <a:endParaRPr lang="en-US" altLang="en-US" dirty="0"/>
          </a:p>
          <a:p>
            <a:r>
              <a:rPr lang="en-US" sz="2400" b="1" dirty="0"/>
              <a:t>Multiple Imputations (e.g., MICE)</a:t>
            </a:r>
          </a:p>
          <a:p>
            <a:pPr marL="0" indent="0">
              <a:buNone/>
            </a:pPr>
            <a:endParaRPr 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4422-DE32-4364-369C-E593B9761F2C}"/>
              </a:ext>
            </a:extLst>
          </p:cNvPr>
          <p:cNvSpPr>
            <a:spLocks noGrp="1"/>
          </p:cNvSpPr>
          <p:nvPr>
            <p:ph type="title"/>
          </p:nvPr>
        </p:nvSpPr>
        <p:spPr/>
        <p:txBody>
          <a:bodyPr/>
          <a:lstStyle/>
          <a:p>
            <a:r>
              <a:rPr lang="en-US" sz="4400" dirty="0"/>
              <a:t>Multiple Imputation with Chained Equations</a:t>
            </a:r>
            <a:endParaRPr lang="en-US" dirty="0"/>
          </a:p>
        </p:txBody>
      </p:sp>
      <p:sp>
        <p:nvSpPr>
          <p:cNvPr id="3" name="Content Placeholder 2">
            <a:extLst>
              <a:ext uri="{FF2B5EF4-FFF2-40B4-BE49-F238E27FC236}">
                <a16:creationId xmlns:a16="http://schemas.microsoft.com/office/drawing/2014/main" id="{EDE33DF1-245F-1E84-FA37-D67E788D2DC1}"/>
              </a:ext>
            </a:extLst>
          </p:cNvPr>
          <p:cNvSpPr>
            <a:spLocks noGrp="1"/>
          </p:cNvSpPr>
          <p:nvPr>
            <p:ph idx="1"/>
          </p:nvPr>
        </p:nvSpPr>
        <p:spPr/>
        <p:txBody>
          <a:bodyPr>
            <a:normAutofit fontScale="85000" lnSpcReduction="20000"/>
          </a:bodyPr>
          <a:lstStyle/>
          <a:p>
            <a:pPr marL="0" indent="0">
              <a:buNone/>
            </a:pPr>
            <a:r>
              <a:rPr lang="en-US" b="1" dirty="0">
                <a:solidFill>
                  <a:schemeClr val="accent1">
                    <a:lumMod val="50000"/>
                  </a:schemeClr>
                </a:solidFill>
              </a:rPr>
              <a:t>Imputation Cycle:</a:t>
            </a:r>
          </a:p>
          <a:p>
            <a:r>
              <a:rPr lang="en-US" b="1" dirty="0"/>
              <a:t>Step 1:</a:t>
            </a:r>
            <a:r>
              <a:rPr lang="en-US" dirty="0"/>
              <a:t> select one variable (usually with the least amount of missing data) as the target variable </a:t>
            </a:r>
          </a:p>
          <a:p>
            <a:r>
              <a:rPr lang="en-US" b="1" dirty="0"/>
              <a:t>Step 2:</a:t>
            </a:r>
            <a:r>
              <a:rPr lang="en-US" dirty="0"/>
              <a:t> Impute the missing values in other variable with temporary "place holder" values derived from the non-missing values of each variable. (e.g., mean of values)</a:t>
            </a:r>
          </a:p>
          <a:p>
            <a:r>
              <a:rPr lang="en-US" b="1" dirty="0"/>
              <a:t>Step 3:</a:t>
            </a:r>
            <a:r>
              <a:rPr lang="en-US" dirty="0"/>
              <a:t> Impute missing values of the target variable with predicted values by other variables using a prediction model (e.g., regression)</a:t>
            </a:r>
          </a:p>
          <a:p>
            <a:r>
              <a:rPr lang="en-US" b="1" dirty="0"/>
              <a:t>Step 4: </a:t>
            </a:r>
            <a:r>
              <a:rPr lang="en-US" dirty="0"/>
              <a:t>repeat steps 1-3 for other variables </a:t>
            </a:r>
          </a:p>
          <a:p>
            <a:endParaRPr lang="en-US" dirty="0"/>
          </a:p>
          <a:p>
            <a:pPr marL="0" indent="0">
              <a:buNone/>
            </a:pPr>
            <a:r>
              <a:rPr lang="en-US" dirty="0"/>
              <a:t>Imputation Cycle can be repeated (e.g., 5 or 10) </a:t>
            </a:r>
          </a:p>
          <a:p>
            <a:pPr marL="0" indent="0">
              <a:buNone/>
            </a:pPr>
            <a:r>
              <a:rPr lang="en-US" dirty="0"/>
              <a:t>It stops after a </a:t>
            </a:r>
            <a:r>
              <a:rPr lang="en-US" dirty="0">
                <a:solidFill>
                  <a:srgbClr val="C00000"/>
                </a:solidFill>
              </a:rPr>
              <a:t>number of cycles </a:t>
            </a:r>
            <a:r>
              <a:rPr lang="en-US" dirty="0"/>
              <a:t>or when </a:t>
            </a:r>
            <a:r>
              <a:rPr lang="en-US" dirty="0">
                <a:solidFill>
                  <a:srgbClr val="C00000"/>
                </a:solidFill>
              </a:rPr>
              <a:t>convergence</a:t>
            </a:r>
            <a:r>
              <a:rPr lang="en-US" dirty="0"/>
              <a:t> is reached (the difference between the last two imputed values is zero or very small)</a:t>
            </a:r>
          </a:p>
        </p:txBody>
      </p:sp>
    </p:spTree>
    <p:extLst>
      <p:ext uri="{BB962C8B-B14F-4D97-AF65-F5344CB8AC3E}">
        <p14:creationId xmlns:p14="http://schemas.microsoft.com/office/powerpoint/2010/main" val="361834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3D7C-1F09-F29D-3D44-08142B77AE26}"/>
              </a:ext>
            </a:extLst>
          </p:cNvPr>
          <p:cNvSpPr>
            <a:spLocks noGrp="1"/>
          </p:cNvSpPr>
          <p:nvPr>
            <p:ph type="title"/>
          </p:nvPr>
        </p:nvSpPr>
        <p:spPr/>
        <p:txBody>
          <a:bodyPr/>
          <a:lstStyle/>
          <a:p>
            <a:r>
              <a:rPr lang="en-US" dirty="0"/>
              <a:t>MICE</a:t>
            </a:r>
          </a:p>
        </p:txBody>
      </p:sp>
      <p:sp>
        <p:nvSpPr>
          <p:cNvPr id="3" name="Content Placeholder 2">
            <a:extLst>
              <a:ext uri="{FF2B5EF4-FFF2-40B4-BE49-F238E27FC236}">
                <a16:creationId xmlns:a16="http://schemas.microsoft.com/office/drawing/2014/main" id="{22B74FCA-DDC2-4EE8-D543-EE901657FC5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96563B2-7D21-0508-3DCE-2556256657D4}"/>
              </a:ext>
            </a:extLst>
          </p:cNvPr>
          <p:cNvSpPr txBox="1"/>
          <p:nvPr/>
        </p:nvSpPr>
        <p:spPr>
          <a:xfrm>
            <a:off x="9915525" y="5992297"/>
            <a:ext cx="1647825" cy="307777"/>
          </a:xfrm>
          <a:prstGeom prst="rect">
            <a:avLst/>
          </a:prstGeom>
          <a:noFill/>
        </p:spPr>
        <p:txBody>
          <a:bodyPr wrap="square">
            <a:spAutoFit/>
          </a:bodyPr>
          <a:lstStyle/>
          <a:p>
            <a:r>
              <a:rPr lang="en-US" sz="1400" dirty="0" err="1"/>
              <a:t>cran.r</a:t>
            </a:r>
            <a:r>
              <a:rPr lang="en-US" sz="1400" dirty="0"/>
              <a:t>-project</a:t>
            </a:r>
          </a:p>
        </p:txBody>
      </p:sp>
      <p:graphicFrame>
        <p:nvGraphicFramePr>
          <p:cNvPr id="6" name="Object 5">
            <a:extLst>
              <a:ext uri="{FF2B5EF4-FFF2-40B4-BE49-F238E27FC236}">
                <a16:creationId xmlns:a16="http://schemas.microsoft.com/office/drawing/2014/main" id="{BF0B2E70-905F-FF24-34E9-ACF245982AA7}"/>
              </a:ext>
            </a:extLst>
          </p:cNvPr>
          <p:cNvGraphicFramePr>
            <a:graphicFrameLocks noChangeAspect="1"/>
          </p:cNvGraphicFramePr>
          <p:nvPr>
            <p:extLst>
              <p:ext uri="{D42A27DB-BD31-4B8C-83A1-F6EECF244321}">
                <p14:modId xmlns:p14="http://schemas.microsoft.com/office/powerpoint/2010/main" val="2452270218"/>
              </p:ext>
            </p:extLst>
          </p:nvPr>
        </p:nvGraphicFramePr>
        <p:xfrm>
          <a:off x="520070" y="2533135"/>
          <a:ext cx="10833730" cy="3459162"/>
        </p:xfrm>
        <a:graphic>
          <a:graphicData uri="http://schemas.openxmlformats.org/presentationml/2006/ole">
            <mc:AlternateContent xmlns:mc="http://schemas.openxmlformats.org/markup-compatibility/2006">
              <mc:Choice xmlns:v="urn:schemas-microsoft-com:vml" Requires="v">
                <p:oleObj name="Bitmap Image" r:id="rId2" imgW="8292960" imgH="2647800" progId="PBrush">
                  <p:embed/>
                </p:oleObj>
              </mc:Choice>
              <mc:Fallback>
                <p:oleObj name="Bitmap Image" r:id="rId2" imgW="8292960" imgH="2647800" progId="PBrush">
                  <p:embed/>
                  <p:pic>
                    <p:nvPicPr>
                      <p:cNvPr id="0" name=""/>
                      <p:cNvPicPr/>
                      <p:nvPr/>
                    </p:nvPicPr>
                    <p:blipFill>
                      <a:blip r:embed="rId3"/>
                      <a:stretch>
                        <a:fillRect/>
                      </a:stretch>
                    </p:blipFill>
                    <p:spPr>
                      <a:xfrm>
                        <a:off x="520070" y="2533135"/>
                        <a:ext cx="10833730" cy="3459162"/>
                      </a:xfrm>
                      <a:prstGeom prst="rect">
                        <a:avLst/>
                      </a:prstGeom>
                    </p:spPr>
                  </p:pic>
                </p:oleObj>
              </mc:Fallback>
            </mc:AlternateContent>
          </a:graphicData>
        </a:graphic>
      </p:graphicFrame>
    </p:spTree>
    <p:extLst>
      <p:ext uri="{BB962C8B-B14F-4D97-AF65-F5344CB8AC3E}">
        <p14:creationId xmlns:p14="http://schemas.microsoft.com/office/powerpoint/2010/main" val="1403441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F393-EAB6-0DCC-F1FC-02CC02502D07}"/>
              </a:ext>
            </a:extLst>
          </p:cNvPr>
          <p:cNvSpPr>
            <a:spLocks noGrp="1"/>
          </p:cNvSpPr>
          <p:nvPr>
            <p:ph type="title"/>
          </p:nvPr>
        </p:nvSpPr>
        <p:spPr/>
        <p:txBody>
          <a:bodyPr/>
          <a:lstStyle/>
          <a:p>
            <a:r>
              <a:rPr lang="en-US" dirty="0"/>
              <a:t>MICE in Python</a:t>
            </a:r>
          </a:p>
        </p:txBody>
      </p:sp>
      <p:sp>
        <p:nvSpPr>
          <p:cNvPr id="6" name="Rectangle 3">
            <a:extLst>
              <a:ext uri="{FF2B5EF4-FFF2-40B4-BE49-F238E27FC236}">
                <a16:creationId xmlns:a16="http://schemas.microsoft.com/office/drawing/2014/main" id="{614C9E5B-5CE1-55B4-0CC9-2EC98AACC958}"/>
              </a:ext>
            </a:extLst>
          </p:cNvPr>
          <p:cNvSpPr>
            <a:spLocks noGrp="1" noChangeArrowheads="1"/>
          </p:cNvSpPr>
          <p:nvPr>
            <p:ph idx="1"/>
          </p:nvPr>
        </p:nvSpPr>
        <p:spPr bwMode="auto">
          <a:xfrm>
            <a:off x="838200" y="2282896"/>
            <a:ext cx="9765237"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pandas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a:ln>
                  <a:noFill/>
                </a:ln>
                <a:solidFill>
                  <a:srgbClr val="080808"/>
                </a:solidFill>
                <a:effectLst/>
                <a:latin typeface="JetBrains Mono"/>
              </a:rPr>
              <a:t>pd</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sklearn.experimental</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enable_iterative_imputer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sklearn.impute</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IterativeImputer</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pd.read_csv</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"original_dataset.csv"</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highlight>
                  <a:srgbClr val="FFFF00"/>
                </a:highlight>
                <a:latin typeface="JetBrains Mono"/>
              </a:rPr>
              <a:t>imputer = </a:t>
            </a:r>
            <a:r>
              <a:rPr kumimoji="0" lang="en-US" altLang="en-US" sz="2000" b="0" i="0" u="none" strike="noStrike" cap="none" normalizeH="0" baseline="0" dirty="0" err="1">
                <a:ln>
                  <a:noFill/>
                </a:ln>
                <a:solidFill>
                  <a:srgbClr val="080808"/>
                </a:solidFill>
                <a:effectLst/>
                <a:highlight>
                  <a:srgbClr val="FFFF00"/>
                </a:highlight>
                <a:latin typeface="JetBrains Mono"/>
              </a:rPr>
              <a:t>IterativeImputer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660099"/>
                </a:solidFill>
                <a:effectLst/>
                <a:highlight>
                  <a:srgbClr val="FFFF00"/>
                </a:highlight>
                <a:latin typeface="JetBrains Mono"/>
              </a:rPr>
              <a:t>max_iter</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10</a:t>
            </a:r>
            <a:r>
              <a:rPr kumimoji="0" lang="en-US" altLang="en-US" sz="2000" b="0" i="0" u="none" strike="noStrike" cap="none" normalizeH="0" baseline="0" dirty="0">
                <a:ln>
                  <a:noFill/>
                </a:ln>
                <a:solidFill>
                  <a:srgbClr val="080808"/>
                </a:solidFill>
                <a:effectLst/>
                <a:highlight>
                  <a:srgbClr val="FFFF00"/>
                </a:highlight>
                <a:latin typeface="JetBrains Mono"/>
              </a:rPr>
              <a:t>, </a:t>
            </a:r>
            <a:r>
              <a:rPr kumimoji="0" lang="en-US" altLang="en-US" sz="2000" b="0" i="0" u="none" strike="noStrike" cap="none" normalizeH="0" baseline="0" dirty="0" err="1">
                <a:ln>
                  <a:noFill/>
                </a:ln>
                <a:solidFill>
                  <a:srgbClr val="660099"/>
                </a:solidFill>
                <a:effectLst/>
                <a:highlight>
                  <a:srgbClr val="FFFF00"/>
                </a:highlight>
                <a:latin typeface="JetBrains Mono"/>
              </a:rPr>
              <a:t>random_state</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a:ln>
                  <a:noFill/>
                </a:ln>
                <a:solidFill>
                  <a:srgbClr val="1750EB"/>
                </a:solidFill>
                <a:effectLst/>
                <a:highlight>
                  <a:srgbClr val="FFFF00"/>
                </a:highlight>
                <a:latin typeface="JetBrains Mono"/>
              </a:rPr>
              <a:t>0</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highlight>
                  <a:srgbClr val="FFFF00"/>
                </a:highlight>
                <a:latin typeface="JetBrains Mono"/>
              </a:rPr>
            </a:br>
            <a:r>
              <a:rPr kumimoji="0" lang="en-US" altLang="en-US" sz="2000" b="0" i="0" u="none" strike="noStrike" cap="none" normalizeH="0" baseline="0" dirty="0" err="1">
                <a:ln>
                  <a:noFill/>
                </a:ln>
                <a:solidFill>
                  <a:srgbClr val="080808"/>
                </a:solidFill>
                <a:effectLst/>
                <a:highlight>
                  <a:srgbClr val="FFFF00"/>
                </a:highlight>
                <a:latin typeface="JetBrains Mono"/>
              </a:rPr>
              <a:t>imputed_dataset</a:t>
            </a:r>
            <a:r>
              <a:rPr kumimoji="0" lang="en-US" altLang="en-US" sz="2000" b="0" i="0" u="none" strike="noStrike" cap="none" normalizeH="0" baseline="0" dirty="0">
                <a:ln>
                  <a:noFill/>
                </a:ln>
                <a:solidFill>
                  <a:srgbClr val="080808"/>
                </a:solidFill>
                <a:effectLst/>
                <a:highlight>
                  <a:srgbClr val="FFFF00"/>
                </a:highlight>
                <a:latin typeface="JetBrains Mono"/>
              </a:rPr>
              <a:t> = </a:t>
            </a:r>
            <a:r>
              <a:rPr kumimoji="0" lang="en-US" altLang="en-US" sz="2000" b="0" i="0" u="none" strike="noStrike" cap="none" normalizeH="0" baseline="0" dirty="0" err="1">
                <a:ln>
                  <a:noFill/>
                </a:ln>
                <a:solidFill>
                  <a:srgbClr val="080808"/>
                </a:solidFill>
                <a:effectLst/>
                <a:highlight>
                  <a:srgbClr val="FFFF00"/>
                </a:highlight>
                <a:latin typeface="JetBrains Mono"/>
              </a:rPr>
              <a:t>imputer.fit_transform</a:t>
            </a:r>
            <a:r>
              <a:rPr kumimoji="0" lang="en-US" altLang="en-US" sz="2000" b="0" i="0" u="none" strike="noStrike" cap="none" normalizeH="0" baseline="0" dirty="0">
                <a:ln>
                  <a:noFill/>
                </a:ln>
                <a:solidFill>
                  <a:srgbClr val="080808"/>
                </a:solidFill>
                <a:effectLst/>
                <a:highlight>
                  <a:srgbClr val="FFFF00"/>
                </a:highlight>
                <a:latin typeface="JetBrains Mono"/>
              </a:rPr>
              <a:t>(</a:t>
            </a:r>
            <a:r>
              <a:rPr kumimoji="0" lang="en-US" altLang="en-US" sz="2000" b="0" i="0" u="none" strike="noStrike" cap="none" normalizeH="0" baseline="0" dirty="0" err="1">
                <a:ln>
                  <a:noFill/>
                </a:ln>
                <a:solidFill>
                  <a:srgbClr val="080808"/>
                </a:solidFill>
                <a:effectLst/>
                <a:highlight>
                  <a:srgbClr val="FFFF00"/>
                </a:highlight>
                <a:latin typeface="JetBrains Mono"/>
              </a:rPr>
              <a:t>input_dataframe</a:t>
            </a:r>
            <a:r>
              <a:rPr kumimoji="0" lang="en-US" altLang="en-US" sz="2000" b="0" i="0" u="none" strike="noStrike" cap="none" normalizeH="0" baseline="0" dirty="0">
                <a:ln>
                  <a:noFill/>
                </a:ln>
                <a:solidFill>
                  <a:srgbClr val="080808"/>
                </a:solidFill>
                <a:effectLst/>
                <a:highlight>
                  <a:srgbClr val="FFFF00"/>
                </a:highligh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pd.DataFrame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imputed_dataset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columns</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input_dataframe.columns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imputed_dataframe</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946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061">
            <a:extLst>
              <a:ext uri="{FF2B5EF4-FFF2-40B4-BE49-F238E27FC236}">
                <a16:creationId xmlns:a16="http://schemas.microsoft.com/office/drawing/2014/main" id="{F4EFFCBF-86D4-D84B-8AE5-BCA949FBC3B6}"/>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51D7E905-9169-4D46-83FE-AC077E68B92A}" type="slidenum">
              <a:rPr lang="en-US" altLang="en-US" sz="1200"/>
              <a:pPr algn="r" eaLnBrk="1" hangingPunct="1">
                <a:spcBef>
                  <a:spcPct val="0"/>
                </a:spcBef>
                <a:buClrTx/>
                <a:buSzTx/>
                <a:buFontTx/>
                <a:buNone/>
              </a:pPr>
              <a:t>54</a:t>
            </a:fld>
            <a:endParaRPr lang="en-US" altLang="en-US" sz="1200"/>
          </a:p>
        </p:txBody>
      </p:sp>
      <p:sp>
        <p:nvSpPr>
          <p:cNvPr id="39938" name="Rectangle 2">
            <a:extLst>
              <a:ext uri="{FF2B5EF4-FFF2-40B4-BE49-F238E27FC236}">
                <a16:creationId xmlns:a16="http://schemas.microsoft.com/office/drawing/2014/main" id="{115AC471-ACF3-A744-9160-F6A9AD642D69}"/>
              </a:ext>
            </a:extLst>
          </p:cNvPr>
          <p:cNvSpPr>
            <a:spLocks noGrp="1" noChangeArrowheads="1"/>
          </p:cNvSpPr>
          <p:nvPr>
            <p:ph type="title" idx="4294967295"/>
          </p:nvPr>
        </p:nvSpPr>
        <p:spPr>
          <a:xfrm>
            <a:off x="1627632" y="152400"/>
            <a:ext cx="5638800" cy="762000"/>
          </a:xfrm>
        </p:spPr>
        <p:txBody>
          <a:bodyPr>
            <a:normAutofit/>
          </a:bodyPr>
          <a:lstStyle/>
          <a:p>
            <a:pPr eaLnBrk="1" hangingPunct="1"/>
            <a:r>
              <a:rPr lang="en-US" altLang="en-US" sz="4133" dirty="0"/>
              <a:t>Noisy Data</a:t>
            </a:r>
          </a:p>
        </p:txBody>
      </p:sp>
      <p:sp>
        <p:nvSpPr>
          <p:cNvPr id="39939" name="Rectangle 3">
            <a:extLst>
              <a:ext uri="{FF2B5EF4-FFF2-40B4-BE49-F238E27FC236}">
                <a16:creationId xmlns:a16="http://schemas.microsoft.com/office/drawing/2014/main" id="{BFB307B2-C9E4-FF4C-B717-CACED1D8FBF4}"/>
              </a:ext>
            </a:extLst>
          </p:cNvPr>
          <p:cNvSpPr>
            <a:spLocks noGrp="1" noChangeArrowheads="1"/>
          </p:cNvSpPr>
          <p:nvPr>
            <p:ph type="body" idx="4294967295"/>
          </p:nvPr>
        </p:nvSpPr>
        <p:spPr>
          <a:xfrm>
            <a:off x="1828800" y="1371600"/>
            <a:ext cx="8382000" cy="4953000"/>
          </a:xfrm>
        </p:spPr>
        <p:txBody>
          <a:bodyPr/>
          <a:lstStyle/>
          <a:p>
            <a:pPr eaLnBrk="1" hangingPunct="1"/>
            <a:r>
              <a:rPr lang="en-US" altLang="en-US" sz="2400" dirty="0">
                <a:solidFill>
                  <a:srgbClr val="C00000"/>
                </a:solidFill>
              </a:rPr>
              <a:t>Noise</a:t>
            </a:r>
            <a:r>
              <a:rPr lang="en-US" altLang="en-US" sz="2400" dirty="0"/>
              <a:t>: random incorrect values in a measured variable</a:t>
            </a:r>
          </a:p>
          <a:p>
            <a:pPr eaLnBrk="1" hangingPunct="1"/>
            <a:r>
              <a:rPr lang="en-US" altLang="en-US" sz="2400" dirty="0">
                <a:solidFill>
                  <a:srgbClr val="C00000"/>
                </a:solidFill>
              </a:rPr>
              <a:t>Incorrect attribute values </a:t>
            </a:r>
            <a:r>
              <a:rPr lang="en-US" altLang="en-US" sz="2400" dirty="0"/>
              <a:t>may be due to</a:t>
            </a:r>
          </a:p>
          <a:p>
            <a:pPr lvl="1" eaLnBrk="1" hangingPunct="1"/>
            <a:r>
              <a:rPr lang="en-US" altLang="en-US" dirty="0"/>
              <a:t>faulty data collection instruments</a:t>
            </a:r>
          </a:p>
          <a:p>
            <a:pPr lvl="1" eaLnBrk="1" hangingPunct="1"/>
            <a:r>
              <a:rPr lang="en-US" altLang="en-US" dirty="0"/>
              <a:t>data entry problems</a:t>
            </a:r>
          </a:p>
          <a:p>
            <a:pPr lvl="1" eaLnBrk="1" hangingPunct="1"/>
            <a:r>
              <a:rPr lang="en-US" altLang="en-US" dirty="0"/>
              <a:t>data transmission problems</a:t>
            </a:r>
          </a:p>
          <a:p>
            <a:pPr lvl="1" eaLnBrk="1" hangingPunct="1"/>
            <a:r>
              <a:rPr lang="en-US" altLang="en-US" dirty="0"/>
              <a:t>inconsistency in data</a:t>
            </a:r>
          </a:p>
          <a:p>
            <a:pPr marL="457200" lvl="1" indent="0" eaLnBrk="1" hangingPunct="1">
              <a:buNone/>
            </a:pPr>
            <a:r>
              <a:rPr lang="en-US" altLang="en-US" dirty="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04C9985-DB0E-3B40-9EF5-3203FB221D0A}"/>
              </a:ext>
            </a:extLst>
          </p:cNvPr>
          <p:cNvSpPr>
            <a:spLocks noGrp="1" noChangeArrowheads="1"/>
          </p:cNvSpPr>
          <p:nvPr>
            <p:ph type="title"/>
          </p:nvPr>
        </p:nvSpPr>
        <p:spPr>
          <a:xfrm>
            <a:off x="1847850" y="304800"/>
            <a:ext cx="8591550" cy="609600"/>
          </a:xfrm>
        </p:spPr>
        <p:txBody>
          <a:bodyPr>
            <a:normAutofit fontScale="90000"/>
          </a:bodyPr>
          <a:lstStyle/>
          <a:p>
            <a:pPr eaLnBrk="1" hangingPunct="1"/>
            <a:r>
              <a:rPr lang="en-US" altLang="en-US"/>
              <a:t>How to Handle Noisy Data?</a:t>
            </a:r>
          </a:p>
        </p:txBody>
      </p:sp>
      <p:sp>
        <p:nvSpPr>
          <p:cNvPr id="41986" name="Rectangle 3">
            <a:extLst>
              <a:ext uri="{FF2B5EF4-FFF2-40B4-BE49-F238E27FC236}">
                <a16:creationId xmlns:a16="http://schemas.microsoft.com/office/drawing/2014/main" id="{031178BD-FECC-8F4D-AA6A-8609C05DDE40}"/>
              </a:ext>
            </a:extLst>
          </p:cNvPr>
          <p:cNvSpPr>
            <a:spLocks noGrp="1" noChangeArrowheads="1"/>
          </p:cNvSpPr>
          <p:nvPr>
            <p:ph type="body" idx="1"/>
          </p:nvPr>
        </p:nvSpPr>
        <p:spPr>
          <a:xfrm>
            <a:off x="1828800" y="1371600"/>
            <a:ext cx="8382000" cy="5029200"/>
          </a:xfrm>
        </p:spPr>
        <p:txBody>
          <a:bodyPr/>
          <a:lstStyle/>
          <a:p>
            <a:pPr eaLnBrk="1" hangingPunct="1"/>
            <a:r>
              <a:rPr lang="en-US" altLang="en-US" sz="2400" dirty="0">
                <a:solidFill>
                  <a:srgbClr val="C00000"/>
                </a:solidFill>
              </a:rPr>
              <a:t>Binning</a:t>
            </a:r>
          </a:p>
          <a:p>
            <a:pPr lvl="1" eaLnBrk="1" hangingPunct="1"/>
            <a:r>
              <a:rPr lang="en-US" altLang="en-US" dirty="0"/>
              <a:t>first sort data and partition into (equal-frequency) bins</a:t>
            </a:r>
          </a:p>
          <a:p>
            <a:pPr lvl="1" eaLnBrk="1" hangingPunct="1"/>
            <a:r>
              <a:rPr lang="en-US" altLang="en-US" dirty="0"/>
              <a:t>then one can </a:t>
            </a:r>
            <a:r>
              <a:rPr lang="en-US" altLang="en-US" dirty="0">
                <a:solidFill>
                  <a:schemeClr val="hlink"/>
                </a:solidFill>
              </a:rPr>
              <a:t>smooth by bin means,  smooth by bin median, smooth by bin boundaries</a:t>
            </a:r>
            <a:r>
              <a:rPr lang="en-US" altLang="en-US" dirty="0"/>
              <a:t>, etc.</a:t>
            </a:r>
          </a:p>
          <a:p>
            <a:pPr eaLnBrk="1" hangingPunct="1"/>
            <a:r>
              <a:rPr lang="en-US" altLang="en-US" sz="2400" dirty="0">
                <a:solidFill>
                  <a:srgbClr val="C00000"/>
                </a:solidFill>
              </a:rPr>
              <a:t>Regression</a:t>
            </a:r>
          </a:p>
          <a:p>
            <a:pPr lvl="1" eaLnBrk="1" hangingPunct="1"/>
            <a:r>
              <a:rPr lang="en-US" altLang="en-US" dirty="0"/>
              <a:t>smooth by fitting the data into regression functions</a:t>
            </a:r>
          </a:p>
          <a:p>
            <a:pPr eaLnBrk="1" hangingPunct="1"/>
            <a:r>
              <a:rPr lang="en-US" altLang="en-US" sz="2400" dirty="0">
                <a:solidFill>
                  <a:srgbClr val="C00000"/>
                </a:solidFill>
              </a:rPr>
              <a:t>Clustering</a:t>
            </a:r>
          </a:p>
          <a:p>
            <a:pPr lvl="1" eaLnBrk="1" hangingPunct="1"/>
            <a:r>
              <a:rPr lang="en-US" altLang="en-US" dirty="0"/>
              <a:t>detect and remove outliers</a:t>
            </a:r>
          </a:p>
          <a:p>
            <a:pPr eaLnBrk="1" hangingPunct="1"/>
            <a:r>
              <a:rPr lang="en-US" altLang="en-US" sz="2400" dirty="0">
                <a:solidFill>
                  <a:srgbClr val="C00000"/>
                </a:solidFill>
              </a:rPr>
              <a:t>Combined computer and human inspection</a:t>
            </a:r>
          </a:p>
          <a:p>
            <a:pPr lvl="1" eaLnBrk="1" hangingPunct="1"/>
            <a:r>
              <a:rPr lang="en-US" altLang="en-US" dirty="0"/>
              <a:t>detect suspicious values using queries and check by human (e.g., deal with incorrect values)</a:t>
            </a:r>
          </a:p>
        </p:txBody>
      </p:sp>
    </p:spTree>
    <p:extLst>
      <p:ext uri="{BB962C8B-B14F-4D97-AF65-F5344CB8AC3E}">
        <p14:creationId xmlns:p14="http://schemas.microsoft.com/office/powerpoint/2010/main" val="586260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a:extLst>
              <a:ext uri="{FF2B5EF4-FFF2-40B4-BE49-F238E27FC236}">
                <a16:creationId xmlns:a16="http://schemas.microsoft.com/office/drawing/2014/main" id="{9D5500F2-0D16-3246-8385-D6E036ECB2B1}"/>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4036" name="Rectangle 1026">
            <a:extLst>
              <a:ext uri="{FF2B5EF4-FFF2-40B4-BE49-F238E27FC236}">
                <a16:creationId xmlns:a16="http://schemas.microsoft.com/office/drawing/2014/main" id="{0E994AB6-5064-4544-B911-6ECAE5E84E7D}"/>
              </a:ext>
            </a:extLst>
          </p:cNvPr>
          <p:cNvSpPr>
            <a:spLocks noGrp="1" noChangeArrowheads="1"/>
          </p:cNvSpPr>
          <p:nvPr>
            <p:ph type="title"/>
          </p:nvPr>
        </p:nvSpPr>
        <p:spPr/>
        <p:txBody>
          <a:bodyPr/>
          <a:lstStyle/>
          <a:p>
            <a:r>
              <a:rPr lang="en-US" altLang="en-US" sz="4133" dirty="0"/>
              <a:t>Binning (Discretization)</a:t>
            </a:r>
          </a:p>
        </p:txBody>
      </p:sp>
      <p:sp>
        <p:nvSpPr>
          <p:cNvPr id="44037" name="Rectangle 1027">
            <a:extLst>
              <a:ext uri="{FF2B5EF4-FFF2-40B4-BE49-F238E27FC236}">
                <a16:creationId xmlns:a16="http://schemas.microsoft.com/office/drawing/2014/main" id="{224AD847-07F1-134E-8FAE-5FE19FDC8980}"/>
              </a:ext>
            </a:extLst>
          </p:cNvPr>
          <p:cNvSpPr>
            <a:spLocks noGrp="1" noChangeArrowheads="1"/>
          </p:cNvSpPr>
          <p:nvPr>
            <p:ph type="body" idx="1"/>
          </p:nvPr>
        </p:nvSpPr>
        <p:spPr>
          <a:xfrm>
            <a:off x="838200" y="1400175"/>
            <a:ext cx="10363200" cy="5181600"/>
          </a:xfrm>
        </p:spPr>
        <p:txBody>
          <a:bodyPr/>
          <a:lstStyle/>
          <a:p>
            <a:pPr eaLnBrk="1" hangingPunct="1">
              <a:lnSpc>
                <a:spcPct val="150000"/>
              </a:lnSpc>
            </a:pPr>
            <a:r>
              <a:rPr lang="en-US" altLang="en-US" sz="2000" dirty="0">
                <a:solidFill>
                  <a:srgbClr val="C00000"/>
                </a:solidFill>
                <a:ea typeface="ＭＳ Ｐゴシック" panose="020B0600070205080204" pitchFamily="34" charset="-128"/>
              </a:rPr>
              <a:t>Equal-width </a:t>
            </a:r>
            <a:r>
              <a:rPr lang="en-US" altLang="en-US" sz="2000" dirty="0">
                <a:ea typeface="ＭＳ Ｐゴシック" panose="020B0600070205080204" pitchFamily="34" charset="-128"/>
              </a:rPr>
              <a:t>(distance)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of equal size: </a:t>
            </a:r>
            <a:r>
              <a:rPr lang="en-US" altLang="en-US" sz="2000" dirty="0">
                <a:solidFill>
                  <a:srgbClr val="39513E"/>
                </a:solidFill>
                <a:ea typeface="ＭＳ Ｐゴシック" panose="020B0600070205080204" pitchFamily="34" charset="-128"/>
              </a:rPr>
              <a:t>uniform grid</a:t>
            </a:r>
            <a:endParaRPr lang="en-US" altLang="en-US" sz="2000" dirty="0">
              <a:solidFill>
                <a:schemeClr val="hlink"/>
              </a:solidFill>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if </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 and </a:t>
            </a:r>
            <a:r>
              <a:rPr lang="en-US" altLang="en-US" sz="2000" i="1" dirty="0">
                <a:ea typeface="ＭＳ Ｐゴシック" panose="020B0600070205080204" pitchFamily="34" charset="-128"/>
              </a:rPr>
              <a:t>B</a:t>
            </a:r>
            <a:r>
              <a:rPr lang="en-US" altLang="en-US" sz="2000" dirty="0">
                <a:ea typeface="ＭＳ Ｐゴシック" panose="020B0600070205080204" pitchFamily="34" charset="-128"/>
              </a:rPr>
              <a:t> are the lowest and highest values of the attribute, the width of intervals will be: </a:t>
            </a:r>
            <a:r>
              <a:rPr lang="en-US" altLang="en-US" sz="2000" i="1" dirty="0">
                <a:ea typeface="ＭＳ Ｐゴシック" panose="020B0600070205080204" pitchFamily="34" charset="-128"/>
              </a:rPr>
              <a:t>W </a:t>
            </a: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B </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A</a:t>
            </a:r>
            <a:r>
              <a:rPr lang="en-US" altLang="en-US" sz="2000" dirty="0">
                <a:ea typeface="ＭＳ Ｐゴシック" panose="020B0600070205080204" pitchFamily="34" charset="-128"/>
              </a:rPr>
              <a:t>)/</a:t>
            </a:r>
            <a:r>
              <a:rPr lang="en-US" altLang="en-US" sz="2000" i="1" dirty="0">
                <a:ea typeface="ＭＳ Ｐゴシック" panose="020B0600070205080204" pitchFamily="34" charset="-128"/>
              </a:rPr>
              <a:t>N.</a:t>
            </a:r>
            <a:endParaRPr lang="en-US" altLang="en-US" sz="2000" dirty="0">
              <a:ea typeface="ＭＳ Ｐゴシック" panose="020B0600070205080204" pitchFamily="34" charset="-128"/>
            </a:endParaRPr>
          </a:p>
          <a:p>
            <a:pPr lvl="1" eaLnBrk="1" hangingPunct="1">
              <a:lnSpc>
                <a:spcPct val="150000"/>
              </a:lnSpc>
              <a:spcBef>
                <a:spcPct val="0"/>
              </a:spcBef>
            </a:pPr>
            <a:r>
              <a:rPr lang="en-US" altLang="en-US" sz="2000" dirty="0">
                <a:ea typeface="ＭＳ Ｐゴシック" panose="020B0600070205080204" pitchFamily="34" charset="-128"/>
              </a:rPr>
              <a:t>The most straightforward, but outliers may dominate presentation</a:t>
            </a:r>
          </a:p>
          <a:p>
            <a:pPr eaLnBrk="1" hangingPunct="1">
              <a:lnSpc>
                <a:spcPct val="150000"/>
              </a:lnSpc>
            </a:pPr>
            <a:endParaRPr lang="en-US" altLang="en-US" sz="2000" dirty="0">
              <a:solidFill>
                <a:schemeClr val="hlink"/>
              </a:solidFill>
              <a:ea typeface="ＭＳ Ｐゴシック" panose="020B0600070205080204" pitchFamily="34" charset="-128"/>
            </a:endParaRPr>
          </a:p>
          <a:p>
            <a:pPr eaLnBrk="1" hangingPunct="1">
              <a:lnSpc>
                <a:spcPct val="150000"/>
              </a:lnSpc>
            </a:pPr>
            <a:r>
              <a:rPr lang="en-US" altLang="en-US" sz="2000" dirty="0">
                <a:solidFill>
                  <a:srgbClr val="C00000"/>
                </a:solidFill>
                <a:ea typeface="ＭＳ Ｐゴシック" panose="020B0600070205080204" pitchFamily="34" charset="-128"/>
              </a:rPr>
              <a:t>Equal-depth</a:t>
            </a:r>
            <a:r>
              <a:rPr lang="en-US" altLang="en-US" sz="2000" dirty="0">
                <a:ea typeface="ＭＳ Ｐゴシック" panose="020B0600070205080204" pitchFamily="34" charset="-128"/>
              </a:rPr>
              <a:t> (frequency) partitioning</a:t>
            </a:r>
          </a:p>
          <a:p>
            <a:pPr lvl="1" eaLnBrk="1" hangingPunct="1">
              <a:lnSpc>
                <a:spcPct val="150000"/>
              </a:lnSpc>
              <a:spcBef>
                <a:spcPct val="0"/>
              </a:spcBef>
            </a:pPr>
            <a:r>
              <a:rPr lang="en-US" altLang="en-US" sz="2000" dirty="0">
                <a:ea typeface="ＭＳ Ｐゴシック" panose="020B0600070205080204" pitchFamily="34" charset="-128"/>
              </a:rPr>
              <a:t>Divides the range into </a:t>
            </a:r>
            <a:r>
              <a:rPr lang="en-US" altLang="en-US" sz="2000" i="1" dirty="0">
                <a:ea typeface="ＭＳ Ｐゴシック" panose="020B0600070205080204" pitchFamily="34" charset="-128"/>
              </a:rPr>
              <a:t>N</a:t>
            </a:r>
            <a:r>
              <a:rPr lang="en-US" altLang="en-US" sz="2000" dirty="0">
                <a:ea typeface="ＭＳ Ｐゴシック" panose="020B0600070205080204" pitchFamily="34" charset="-128"/>
              </a:rPr>
              <a:t> intervals, each containing approximately same number of samples</a:t>
            </a:r>
          </a:p>
          <a:p>
            <a:pPr lvl="1" eaLnBrk="1" hangingPunct="1">
              <a:lnSpc>
                <a:spcPct val="150000"/>
              </a:lnSpc>
              <a:spcBef>
                <a:spcPct val="0"/>
              </a:spcBef>
            </a:pPr>
            <a:r>
              <a:rPr lang="en-US" altLang="en-US" sz="2000" dirty="0">
                <a:ea typeface="ＭＳ Ｐゴシック" panose="020B0600070205080204" pitchFamily="34" charset="-128"/>
              </a:rPr>
              <a:t>Good data scaling</a:t>
            </a:r>
          </a:p>
        </p:txBody>
      </p:sp>
      <p:sp>
        <p:nvSpPr>
          <p:cNvPr id="5" name="TextBox 4">
            <a:extLst>
              <a:ext uri="{FF2B5EF4-FFF2-40B4-BE49-F238E27FC236}">
                <a16:creationId xmlns:a16="http://schemas.microsoft.com/office/drawing/2014/main" id="{79313349-627C-CC9A-A365-6567FDC3D3CA}"/>
              </a:ext>
            </a:extLst>
          </p:cNvPr>
          <p:cNvSpPr txBox="1"/>
          <p:nvPr/>
        </p:nvSpPr>
        <p:spPr>
          <a:xfrm>
            <a:off x="1566863" y="5924550"/>
            <a:ext cx="6143624" cy="369332"/>
          </a:xfrm>
          <a:prstGeom prst="rect">
            <a:avLst/>
          </a:prstGeom>
          <a:noFill/>
        </p:spPr>
        <p:txBody>
          <a:bodyPr wrap="square">
            <a:spAutoFit/>
          </a:bodyPr>
          <a:lstStyle/>
          <a:p>
            <a:r>
              <a:rPr lang="en-US" dirty="0">
                <a:solidFill>
                  <a:schemeClr val="accent1">
                    <a:lumMod val="75000"/>
                  </a:schemeClr>
                </a:solidFill>
              </a:rPr>
              <a:t>In Python : </a:t>
            </a:r>
            <a:r>
              <a:rPr lang="en-US" dirty="0" err="1">
                <a:solidFill>
                  <a:schemeClr val="accent1">
                    <a:lumMod val="75000"/>
                  </a:schemeClr>
                </a:solidFill>
              </a:rPr>
              <a:t>pandas.qcut</a:t>
            </a:r>
            <a:r>
              <a:rPr lang="en-US" dirty="0">
                <a:solidFill>
                  <a:schemeClr val="accent1">
                    <a:lumMod val="75000"/>
                  </a:schemeClr>
                </a:solidFill>
              </a:rPr>
              <a:t>(</a:t>
            </a:r>
            <a:r>
              <a:rPr lang="en-US" i="1" dirty="0">
                <a:solidFill>
                  <a:schemeClr val="accent1">
                    <a:lumMod val="75000"/>
                  </a:schemeClr>
                </a:solidFill>
              </a:rPr>
              <a:t>data</a:t>
            </a:r>
            <a:r>
              <a:rPr lang="en-US" dirty="0">
                <a:solidFill>
                  <a:schemeClr val="accent1">
                    <a:lumMod val="75000"/>
                  </a:schemeClr>
                </a:solidFill>
              </a:rPr>
              <a:t>, </a:t>
            </a:r>
            <a:r>
              <a:rPr lang="en-US" i="1" dirty="0" err="1">
                <a:solidFill>
                  <a:schemeClr val="accent1">
                    <a:lumMod val="75000"/>
                  </a:schemeClr>
                </a:solidFill>
              </a:rPr>
              <a:t>number_of_bins</a:t>
            </a:r>
            <a:r>
              <a:rPr lang="en-US" i="1" dirty="0">
                <a:solidFill>
                  <a:schemeClr val="accent1">
                    <a:lumMod val="75000"/>
                  </a:schemeClr>
                </a:solidFill>
              </a:rPr>
              <a:t>)</a:t>
            </a:r>
            <a:endParaRPr lang="en-US" dirty="0">
              <a:solidFill>
                <a:schemeClr val="accent1">
                  <a:lumMod val="75000"/>
                </a:schemeClr>
              </a:solidFill>
            </a:endParaRPr>
          </a:p>
        </p:txBody>
      </p:sp>
    </p:spTree>
    <p:extLst>
      <p:ext uri="{BB962C8B-B14F-4D97-AF65-F5344CB8AC3E}">
        <p14:creationId xmlns:p14="http://schemas.microsoft.com/office/powerpoint/2010/main" val="183834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a:extLst>
              <a:ext uri="{FF2B5EF4-FFF2-40B4-BE49-F238E27FC236}">
                <a16:creationId xmlns:a16="http://schemas.microsoft.com/office/drawing/2014/main" id="{8F99394F-0910-7F49-B05D-9DD6B3851C2D}"/>
              </a:ext>
            </a:extLst>
          </p:cNvPr>
          <p:cNvSpPr>
            <a:spLocks noGrp="1"/>
          </p:cNvSpPr>
          <p:nvPr>
            <p:ph type="ftr" sz="quarter" idx="3"/>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l" eaLnBrk="0" hangingPunct="0">
              <a:spcBef>
                <a:spcPct val="0"/>
              </a:spcBef>
              <a:buClrTx/>
              <a:buSzTx/>
              <a:buFontTx/>
              <a:buNone/>
            </a:pPr>
            <a:endParaRPr lang="en-US" altLang="en-US" sz="1200" dirty="0"/>
          </a:p>
        </p:txBody>
      </p:sp>
      <p:sp>
        <p:nvSpPr>
          <p:cNvPr id="45060" name="Rectangle 2">
            <a:extLst>
              <a:ext uri="{FF2B5EF4-FFF2-40B4-BE49-F238E27FC236}">
                <a16:creationId xmlns:a16="http://schemas.microsoft.com/office/drawing/2014/main" id="{177E7440-9420-4D40-B8DA-BF45934E5F39}"/>
              </a:ext>
            </a:extLst>
          </p:cNvPr>
          <p:cNvSpPr>
            <a:spLocks noGrp="1" noChangeArrowheads="1"/>
          </p:cNvSpPr>
          <p:nvPr>
            <p:ph type="title"/>
          </p:nvPr>
        </p:nvSpPr>
        <p:spPr/>
        <p:txBody>
          <a:bodyPr/>
          <a:lstStyle/>
          <a:p>
            <a:pPr eaLnBrk="1" hangingPunct="1"/>
            <a:r>
              <a:rPr lang="en-US" altLang="en-US" dirty="0"/>
              <a:t>Binning Sample</a:t>
            </a:r>
          </a:p>
        </p:txBody>
      </p:sp>
      <p:sp>
        <p:nvSpPr>
          <p:cNvPr id="45061" name="Rectangle 3">
            <a:extLst>
              <a:ext uri="{FF2B5EF4-FFF2-40B4-BE49-F238E27FC236}">
                <a16:creationId xmlns:a16="http://schemas.microsoft.com/office/drawing/2014/main" id="{A1362ECE-AEAD-CD4D-A7CF-46027B1FED3E}"/>
              </a:ext>
            </a:extLst>
          </p:cNvPr>
          <p:cNvSpPr>
            <a:spLocks noGrp="1" noChangeArrowheads="1"/>
          </p:cNvSpPr>
          <p:nvPr>
            <p:ph type="body" idx="1"/>
          </p:nvPr>
        </p:nvSpPr>
        <p:spPr>
          <a:xfrm>
            <a:off x="1981200" y="1371600"/>
            <a:ext cx="8077200" cy="5029200"/>
          </a:xfrm>
        </p:spPr>
        <p:txBody>
          <a:bodyPr>
            <a:normAutofit fontScale="92500" lnSpcReduction="10000"/>
          </a:bodyPr>
          <a:lstStyle/>
          <a:p>
            <a:pPr marL="0" indent="0" eaLnBrk="1" hangingPunct="1">
              <a:buNone/>
            </a:pPr>
            <a:r>
              <a:rPr lang="en-US" altLang="en-US" sz="2000" dirty="0">
                <a:solidFill>
                  <a:schemeClr val="accent1">
                    <a:lumMod val="50000"/>
                  </a:schemeClr>
                </a:solidFill>
              </a:rPr>
              <a:t>Sorted data : 4, 8, 9, 15, 21, 21, 24, 25, 26, 28, 29, 34</a:t>
            </a:r>
          </a:p>
          <a:p>
            <a:pPr marL="0" indent="0" eaLnBrk="1" hangingPunct="1">
              <a:buNone/>
            </a:pPr>
            <a:endParaRPr lang="en-US" altLang="en-US" sz="2000" dirty="0">
              <a:solidFill>
                <a:schemeClr val="accent1">
                  <a:lumMod val="50000"/>
                </a:schemeClr>
              </a:solidFill>
            </a:endParaRPr>
          </a:p>
          <a:p>
            <a:pPr eaLnBrk="1" hangingPunct="1">
              <a:buFontTx/>
              <a:buNone/>
            </a:pPr>
            <a:r>
              <a:rPr lang="en-US" altLang="en-US" sz="2000" dirty="0"/>
              <a:t>*  Partition into </a:t>
            </a:r>
            <a:r>
              <a:rPr lang="en-US" altLang="en-US" sz="2000" dirty="0">
                <a:solidFill>
                  <a:srgbClr val="FF0000"/>
                </a:solidFill>
              </a:rPr>
              <a:t>equal-depth</a:t>
            </a:r>
            <a:r>
              <a:rPr lang="en-US" altLang="en-US" sz="2000" dirty="0"/>
              <a:t> bins:</a:t>
            </a:r>
          </a:p>
          <a:p>
            <a:pPr eaLnBrk="1" hangingPunct="1">
              <a:buFontTx/>
              <a:buNone/>
            </a:pPr>
            <a:r>
              <a:rPr lang="en-US" altLang="en-US" sz="2000" dirty="0"/>
              <a:t>      - Bin 1: 4, 8, 9, 15</a:t>
            </a:r>
          </a:p>
          <a:p>
            <a:pPr eaLnBrk="1" hangingPunct="1">
              <a:buFontTx/>
              <a:buNone/>
            </a:pPr>
            <a:r>
              <a:rPr lang="en-US" altLang="en-US" sz="2000" dirty="0"/>
              <a:t>      - Bin 2: 21, 21, 24, 25</a:t>
            </a:r>
          </a:p>
          <a:p>
            <a:pPr eaLnBrk="1" hangingPunct="1">
              <a:buFontTx/>
              <a:buNone/>
            </a:pPr>
            <a:r>
              <a:rPr lang="en-US" altLang="en-US" sz="2000" dirty="0"/>
              <a:t>      - Bin 3: 26, 28, 29, 34</a:t>
            </a:r>
          </a:p>
          <a:p>
            <a:pPr eaLnBrk="1" hangingPunct="1">
              <a:buFontTx/>
              <a:buNone/>
            </a:pPr>
            <a:r>
              <a:rPr lang="en-US" altLang="en-US" sz="2000" dirty="0"/>
              <a:t>*  Smoothing by bin means:</a:t>
            </a:r>
          </a:p>
          <a:p>
            <a:pPr eaLnBrk="1" hangingPunct="1">
              <a:buFontTx/>
              <a:buNone/>
            </a:pPr>
            <a:r>
              <a:rPr lang="en-US" altLang="en-US" sz="2000" dirty="0"/>
              <a:t>      - Bin 1: 9, 9, 9, 9</a:t>
            </a:r>
          </a:p>
          <a:p>
            <a:pPr eaLnBrk="1" hangingPunct="1">
              <a:buFontTx/>
              <a:buNone/>
            </a:pPr>
            <a:r>
              <a:rPr lang="en-US" altLang="en-US" sz="2000" dirty="0"/>
              <a:t>      - Bin 2: 23, 23, 23, 23</a:t>
            </a:r>
          </a:p>
          <a:p>
            <a:pPr eaLnBrk="1" hangingPunct="1">
              <a:buFontTx/>
              <a:buNone/>
            </a:pPr>
            <a:r>
              <a:rPr lang="en-US" altLang="en-US" sz="2000" dirty="0"/>
              <a:t>      - Bin 3: 29, 29, 29, 29</a:t>
            </a:r>
          </a:p>
          <a:p>
            <a:pPr eaLnBrk="1" hangingPunct="1">
              <a:buFontTx/>
              <a:buNone/>
            </a:pPr>
            <a:r>
              <a:rPr lang="en-US" altLang="en-US" sz="2000" dirty="0"/>
              <a:t>*  Smoothing by bin boundaries:</a:t>
            </a:r>
          </a:p>
          <a:p>
            <a:pPr eaLnBrk="1" hangingPunct="1">
              <a:buFontTx/>
              <a:buNone/>
            </a:pPr>
            <a:r>
              <a:rPr lang="en-US" altLang="en-US" sz="2000" dirty="0"/>
              <a:t>      - Bin 1: 4, 4, 4, 15</a:t>
            </a:r>
          </a:p>
          <a:p>
            <a:pPr eaLnBrk="1" hangingPunct="1">
              <a:buFontTx/>
              <a:buNone/>
            </a:pPr>
            <a:r>
              <a:rPr lang="en-US" altLang="en-US" sz="2000" dirty="0"/>
              <a:t>      - Bin 2: 21, 21, 25, 25</a:t>
            </a:r>
          </a:p>
          <a:p>
            <a:pPr eaLnBrk="1" hangingPunct="1">
              <a:buFontTx/>
              <a:buNone/>
            </a:pPr>
            <a:r>
              <a:rPr lang="en-US" altLang="en-US" sz="2000" dirty="0"/>
              <a:t>      - Bin 3: 26, 26, 26, 34</a:t>
            </a:r>
          </a:p>
        </p:txBody>
      </p:sp>
    </p:spTree>
    <p:extLst>
      <p:ext uri="{BB962C8B-B14F-4D97-AF65-F5344CB8AC3E}">
        <p14:creationId xmlns:p14="http://schemas.microsoft.com/office/powerpoint/2010/main" val="1125316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Content Placeholder 2"/>
          <p:cNvSpPr>
            <a:spLocks noGrp="1"/>
          </p:cNvSpPr>
          <p:nvPr>
            <p:ph idx="1"/>
          </p:nvPr>
        </p:nvSpPr>
        <p:spPr>
          <a:xfrm>
            <a:off x="1981200" y="1600200"/>
            <a:ext cx="8229600" cy="1676400"/>
          </a:xfrm>
        </p:spPr>
        <p:txBody>
          <a:bodyPr>
            <a:normAutofit/>
          </a:bodyPr>
          <a:lstStyle/>
          <a:p>
            <a:r>
              <a:rPr lang="en-US" dirty="0"/>
              <a:t>Why do we care?</a:t>
            </a:r>
          </a:p>
          <a:p>
            <a:pPr lvl="1"/>
            <a:r>
              <a:rPr lang="en-US" dirty="0"/>
              <a:t>Can influence results of study</a:t>
            </a:r>
          </a:p>
        </p:txBody>
      </p:sp>
      <p:sp>
        <p:nvSpPr>
          <p:cNvPr id="4" name="Slide Number Placeholder 3"/>
          <p:cNvSpPr>
            <a:spLocks noGrp="1"/>
          </p:cNvSpPr>
          <p:nvPr>
            <p:ph type="sldNum" sz="quarter" idx="12"/>
          </p:nvPr>
        </p:nvSpPr>
        <p:spPr/>
        <p:txBody>
          <a:bodyPr/>
          <a:lstStyle/>
          <a:p>
            <a:fld id="{4F77741C-390D-418A-9EA5-EF739188B5C1}" type="slidenum">
              <a:rPr lang="en-US" smtClean="0"/>
              <a:t>58</a:t>
            </a:fld>
            <a:endParaRPr lang="en-US"/>
          </a:p>
        </p:txBody>
      </p:sp>
      <p:graphicFrame>
        <p:nvGraphicFramePr>
          <p:cNvPr id="6" name="Chart 5"/>
          <p:cNvGraphicFramePr>
            <a:graphicFrameLocks/>
          </p:cNvGraphicFramePr>
          <p:nvPr/>
        </p:nvGraphicFramePr>
        <p:xfrm>
          <a:off x="2133600" y="2854325"/>
          <a:ext cx="3581400"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nvGraphicFramePr>
        <p:xfrm>
          <a:off x="6248400" y="2854326"/>
          <a:ext cx="3818878" cy="223701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352800" y="4911725"/>
            <a:ext cx="1447800" cy="381000"/>
          </a:xfrm>
          <a:prstGeom prst="rect">
            <a:avLst/>
          </a:prstGeom>
          <a:noFill/>
        </p:spPr>
        <p:txBody>
          <a:bodyPr wrap="square" rtlCol="0">
            <a:spAutoFit/>
          </a:bodyPr>
          <a:lstStyle/>
          <a:p>
            <a:pPr algn="ctr"/>
            <a:r>
              <a:rPr lang="en-US" i="1" dirty="0"/>
              <a:t>r</a:t>
            </a:r>
            <a:r>
              <a:rPr lang="en-US" dirty="0"/>
              <a:t> = -.426</a:t>
            </a:r>
          </a:p>
        </p:txBody>
      </p:sp>
      <p:sp>
        <p:nvSpPr>
          <p:cNvPr id="9" name="TextBox 8"/>
          <p:cNvSpPr txBox="1"/>
          <p:nvPr/>
        </p:nvSpPr>
        <p:spPr>
          <a:xfrm>
            <a:off x="7620000" y="4876800"/>
            <a:ext cx="1447800" cy="381000"/>
          </a:xfrm>
          <a:prstGeom prst="rect">
            <a:avLst/>
          </a:prstGeom>
          <a:noFill/>
        </p:spPr>
        <p:txBody>
          <a:bodyPr wrap="square" rtlCol="0">
            <a:spAutoFit/>
          </a:bodyPr>
          <a:lstStyle/>
          <a:p>
            <a:pPr algn="ctr"/>
            <a:r>
              <a:rPr lang="en-US" i="1" dirty="0"/>
              <a:t>r</a:t>
            </a:r>
            <a:r>
              <a:rPr lang="en-US" dirty="0"/>
              <a:t> = -.567</a:t>
            </a:r>
          </a:p>
        </p:txBody>
      </p:sp>
      <p:sp>
        <p:nvSpPr>
          <p:cNvPr id="10" name="Content Placeholder 2"/>
          <p:cNvSpPr txBox="1">
            <a:spLocks/>
          </p:cNvSpPr>
          <p:nvPr/>
        </p:nvSpPr>
        <p:spPr>
          <a:xfrm>
            <a:off x="1981200" y="5715000"/>
            <a:ext cx="8229600" cy="807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t>Same data, changed one value from 37 to 150</a:t>
            </a:r>
          </a:p>
        </p:txBody>
      </p:sp>
      <p:sp>
        <p:nvSpPr>
          <p:cNvPr id="5" name="Oval 4"/>
          <p:cNvSpPr/>
          <p:nvPr/>
        </p:nvSpPr>
        <p:spPr>
          <a:xfrm>
            <a:off x="2667000" y="4038600"/>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2995749"/>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Graphic spid="7" grpId="0">
        <p:bldAsOne/>
      </p:bldGraphic>
      <p:bldP spid="8" grpId="0"/>
      <p:bldP spid="9" grpId="0"/>
      <p:bldP spid="10" grpId="0"/>
      <p:bldP spid="5"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Outliers</a:t>
            </a:r>
          </a:p>
        </p:txBody>
      </p:sp>
      <p:sp>
        <p:nvSpPr>
          <p:cNvPr id="3" name="Content Placeholder 2"/>
          <p:cNvSpPr>
            <a:spLocks noGrp="1"/>
          </p:cNvSpPr>
          <p:nvPr>
            <p:ph idx="1"/>
          </p:nvPr>
        </p:nvSpPr>
        <p:spPr>
          <a:xfrm>
            <a:off x="1981200" y="1600200"/>
            <a:ext cx="9372600" cy="4953000"/>
          </a:xfrm>
        </p:spPr>
        <p:txBody>
          <a:bodyPr>
            <a:normAutofit fontScale="92500" lnSpcReduction="10000"/>
          </a:bodyPr>
          <a:lstStyle/>
          <a:p>
            <a:r>
              <a:rPr lang="en-US" dirty="0"/>
              <a:t>Identify outlier on final version of variables</a:t>
            </a:r>
          </a:p>
          <a:p>
            <a:pPr lvl="1"/>
            <a:r>
              <a:rPr lang="en-US" dirty="0"/>
              <a:t>E.g., After imputation</a:t>
            </a:r>
          </a:p>
          <a:p>
            <a:r>
              <a:rPr lang="en-US" dirty="0"/>
              <a:t>Values that are greater than +3 standard deviations from the mean, or less than -3 standard deviations can be considered as outliers </a:t>
            </a:r>
          </a:p>
          <a:p>
            <a:pPr marL="0" indent="0">
              <a:buNone/>
            </a:pPr>
            <a:r>
              <a:rPr lang="en-US" i="1" dirty="0"/>
              <a:t>SD</a:t>
            </a:r>
            <a:r>
              <a:rPr lang="en-US" dirty="0"/>
              <a:t> of [34,35,41,56,</a:t>
            </a:r>
            <a:r>
              <a:rPr lang="en-US" dirty="0">
                <a:solidFill>
                  <a:srgbClr val="FF0000"/>
                </a:solidFill>
              </a:rPr>
              <a:t>71,75</a:t>
            </a:r>
            <a:r>
              <a:rPr lang="en-US" dirty="0"/>
              <a:t>] = 16.53</a:t>
            </a:r>
          </a:p>
          <a:p>
            <a:pPr lvl="1"/>
            <a:r>
              <a:rPr lang="en-US" i="1" dirty="0"/>
              <a:t>M</a:t>
            </a:r>
            <a:r>
              <a:rPr lang="en-US" dirty="0"/>
              <a:t> = 52.0 </a:t>
            </a:r>
          </a:p>
          <a:p>
            <a:pPr lvl="1"/>
            <a:r>
              <a:rPr lang="en-US" i="1" dirty="0"/>
              <a:t>M</a:t>
            </a:r>
            <a:r>
              <a:rPr lang="en-US" dirty="0"/>
              <a:t> + 3 </a:t>
            </a:r>
            <a:r>
              <a:rPr lang="en-US" i="1" dirty="0"/>
              <a:t>SD</a:t>
            </a:r>
            <a:r>
              <a:rPr lang="en-US" dirty="0"/>
              <a:t>’s = </a:t>
            </a:r>
            <a:r>
              <a:rPr lang="en-US" dirty="0">
                <a:solidFill>
                  <a:srgbClr val="C00000"/>
                </a:solidFill>
              </a:rPr>
              <a:t>101.06</a:t>
            </a:r>
          </a:p>
          <a:p>
            <a:pPr marL="0" indent="0">
              <a:buNone/>
            </a:pPr>
            <a:r>
              <a:rPr lang="en-US" i="1" dirty="0"/>
              <a:t>SD</a:t>
            </a:r>
            <a:r>
              <a:rPr lang="en-US" dirty="0"/>
              <a:t> of [34,35,41,56,</a:t>
            </a:r>
            <a:r>
              <a:rPr lang="en-US" dirty="0">
                <a:solidFill>
                  <a:srgbClr val="FF0000"/>
                </a:solidFill>
              </a:rPr>
              <a:t>71,150</a:t>
            </a:r>
            <a:r>
              <a:rPr lang="en-US" dirty="0"/>
              <a:t>] = 40.37</a:t>
            </a:r>
          </a:p>
          <a:p>
            <a:pPr lvl="1"/>
            <a:r>
              <a:rPr lang="en-US" i="1" dirty="0"/>
              <a:t>M</a:t>
            </a:r>
            <a:r>
              <a:rPr lang="en-US" dirty="0"/>
              <a:t> = 64.5</a:t>
            </a:r>
          </a:p>
          <a:p>
            <a:pPr lvl="1"/>
            <a:r>
              <a:rPr lang="en-US" i="1" dirty="0"/>
              <a:t>M</a:t>
            </a:r>
            <a:r>
              <a:rPr lang="en-US" dirty="0"/>
              <a:t> + 3 </a:t>
            </a:r>
            <a:r>
              <a:rPr lang="en-US" i="1" dirty="0"/>
              <a:t>SD</a:t>
            </a:r>
            <a:r>
              <a:rPr lang="en-US" dirty="0"/>
              <a:t>’s = </a:t>
            </a:r>
            <a:r>
              <a:rPr lang="en-US" dirty="0">
                <a:solidFill>
                  <a:srgbClr val="C00000"/>
                </a:solidFill>
              </a:rPr>
              <a:t>185.61</a:t>
            </a:r>
          </a:p>
          <a:p>
            <a:r>
              <a:rPr lang="en-US" dirty="0"/>
              <a:t>sometimes SD is influenced by extreme values. So, having extreme values makes it harder to detect extreme values</a:t>
            </a:r>
          </a:p>
        </p:txBody>
      </p:sp>
      <p:sp>
        <p:nvSpPr>
          <p:cNvPr id="4" name="Slide Number Placeholder 3"/>
          <p:cNvSpPr>
            <a:spLocks noGrp="1"/>
          </p:cNvSpPr>
          <p:nvPr>
            <p:ph type="sldNum" sz="quarter" idx="12"/>
          </p:nvPr>
        </p:nvSpPr>
        <p:spPr/>
        <p:txBody>
          <a:bodyPr/>
          <a:lstStyle/>
          <a:p>
            <a:fld id="{4F77741C-390D-418A-9EA5-EF739188B5C1}" type="slidenum">
              <a:rPr lang="en-US" smtClean="0"/>
              <a:t>59</a:t>
            </a:fld>
            <a:endParaRPr lang="en-US"/>
          </a:p>
        </p:txBody>
      </p:sp>
    </p:spTree>
    <p:extLst>
      <p:ext uri="{BB962C8B-B14F-4D97-AF65-F5344CB8AC3E}">
        <p14:creationId xmlns:p14="http://schemas.microsoft.com/office/powerpoint/2010/main" val="164743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FEC2-238F-1A00-6AFF-1CA1FCFA3C8B}"/>
              </a:ext>
            </a:extLst>
          </p:cNvPr>
          <p:cNvSpPr>
            <a:spLocks noGrp="1"/>
          </p:cNvSpPr>
          <p:nvPr>
            <p:ph type="title"/>
          </p:nvPr>
        </p:nvSpPr>
        <p:spPr/>
        <p:txBody>
          <a:bodyPr/>
          <a:lstStyle/>
          <a:p>
            <a:r>
              <a:rPr lang="en-US" dirty="0"/>
              <a:t>AI is the new electricity</a:t>
            </a:r>
          </a:p>
        </p:txBody>
      </p:sp>
      <p:sp>
        <p:nvSpPr>
          <p:cNvPr id="3" name="Slide Number Placeholder 2">
            <a:extLst>
              <a:ext uri="{FF2B5EF4-FFF2-40B4-BE49-F238E27FC236}">
                <a16:creationId xmlns:a16="http://schemas.microsoft.com/office/drawing/2014/main" id="{73309102-8FF4-DCAD-FC06-41F10F8AEF3C}"/>
              </a:ext>
            </a:extLst>
          </p:cNvPr>
          <p:cNvSpPr>
            <a:spLocks noGrp="1"/>
          </p:cNvSpPr>
          <p:nvPr>
            <p:ph type="sldNum" sz="quarter" idx="12"/>
          </p:nvPr>
        </p:nvSpPr>
        <p:spPr/>
        <p:txBody>
          <a:bodyPr/>
          <a:lstStyle/>
          <a:p>
            <a:fld id="{38A32D33-4280-084A-95CA-F611CFB15E66}" type="slidenum">
              <a:rPr lang="en-US" smtClean="0"/>
              <a:pPr/>
              <a:t>6</a:t>
            </a:fld>
            <a:endParaRPr lang="en-US"/>
          </a:p>
        </p:txBody>
      </p:sp>
      <p:pic>
        <p:nvPicPr>
          <p:cNvPr id="5" name="Picture 4" descr="A diagram of various technology items&#10;&#10;Description automatically generated">
            <a:extLst>
              <a:ext uri="{FF2B5EF4-FFF2-40B4-BE49-F238E27FC236}">
                <a16:creationId xmlns:a16="http://schemas.microsoft.com/office/drawing/2014/main" id="{63F8076F-D9C1-273A-53F9-9E78BD462B64}"/>
              </a:ext>
            </a:extLst>
          </p:cNvPr>
          <p:cNvPicPr>
            <a:picLocks noChangeAspect="1"/>
          </p:cNvPicPr>
          <p:nvPr/>
        </p:nvPicPr>
        <p:blipFill>
          <a:blip r:embed="rId3"/>
          <a:stretch>
            <a:fillRect/>
          </a:stretch>
        </p:blipFill>
        <p:spPr>
          <a:xfrm>
            <a:off x="5195960" y="1489683"/>
            <a:ext cx="5472040" cy="4479803"/>
          </a:xfrm>
          <a:prstGeom prst="rect">
            <a:avLst/>
          </a:prstGeom>
        </p:spPr>
      </p:pic>
      <p:sp>
        <p:nvSpPr>
          <p:cNvPr id="7" name="TextBox 6">
            <a:extLst>
              <a:ext uri="{FF2B5EF4-FFF2-40B4-BE49-F238E27FC236}">
                <a16:creationId xmlns:a16="http://schemas.microsoft.com/office/drawing/2014/main" id="{EFB0A702-0E0E-7C5C-8B20-96A4B10959E3}"/>
              </a:ext>
            </a:extLst>
          </p:cNvPr>
          <p:cNvSpPr txBox="1"/>
          <p:nvPr/>
        </p:nvSpPr>
        <p:spPr>
          <a:xfrm>
            <a:off x="9379131" y="5522394"/>
            <a:ext cx="4572000" cy="276999"/>
          </a:xfrm>
          <a:prstGeom prst="rect">
            <a:avLst/>
          </a:prstGeom>
          <a:noFill/>
        </p:spPr>
        <p:txBody>
          <a:bodyPr wrap="square">
            <a:spAutoFit/>
          </a:bodyPr>
          <a:lstStyle/>
          <a:p>
            <a:r>
              <a:rPr lang="en-US" sz="1200" dirty="0" err="1"/>
              <a:t>JavaPoint</a:t>
            </a:r>
            <a:endParaRPr lang="en-US" sz="1200" dirty="0"/>
          </a:p>
        </p:txBody>
      </p:sp>
      <p:sp>
        <p:nvSpPr>
          <p:cNvPr id="6" name="TextBox 5">
            <a:extLst>
              <a:ext uri="{FF2B5EF4-FFF2-40B4-BE49-F238E27FC236}">
                <a16:creationId xmlns:a16="http://schemas.microsoft.com/office/drawing/2014/main" id="{4AC32157-7522-763F-8575-65982B88535A}"/>
              </a:ext>
            </a:extLst>
          </p:cNvPr>
          <p:cNvSpPr txBox="1"/>
          <p:nvPr/>
        </p:nvSpPr>
        <p:spPr>
          <a:xfrm>
            <a:off x="1708178" y="2277816"/>
            <a:ext cx="3487783" cy="2246769"/>
          </a:xfrm>
          <a:prstGeom prst="rect">
            <a:avLst/>
          </a:prstGeom>
          <a:noFill/>
        </p:spPr>
        <p:txBody>
          <a:bodyPr wrap="square">
            <a:spAutoFit/>
          </a:bodyPr>
          <a:lstStyle/>
          <a:p>
            <a:r>
              <a:rPr lang="en-US" sz="2000" dirty="0"/>
              <a:t>Electricity changed how the world operated. It upended transportation, manufacturing, agriculture, health care. AI is poised to have a similar impact</a:t>
            </a:r>
          </a:p>
          <a:p>
            <a:endParaRPr lang="en-US" sz="2000" dirty="0"/>
          </a:p>
          <a:p>
            <a:r>
              <a:rPr lang="en-US" sz="2000" dirty="0"/>
              <a:t>Andrew NG</a:t>
            </a:r>
          </a:p>
        </p:txBody>
      </p:sp>
    </p:spTree>
    <p:extLst>
      <p:ext uri="{BB962C8B-B14F-4D97-AF65-F5344CB8AC3E}">
        <p14:creationId xmlns:p14="http://schemas.microsoft.com/office/powerpoint/2010/main" val="2562744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a:t>
            </a:r>
          </a:p>
        </p:txBody>
      </p:sp>
      <p:sp>
        <p:nvSpPr>
          <p:cNvPr id="4" name="Slide Number Placeholder 3"/>
          <p:cNvSpPr>
            <a:spLocks noGrp="1"/>
          </p:cNvSpPr>
          <p:nvPr>
            <p:ph type="sldNum" sz="quarter" idx="12"/>
          </p:nvPr>
        </p:nvSpPr>
        <p:spPr/>
        <p:txBody>
          <a:bodyPr/>
          <a:lstStyle/>
          <a:p>
            <a:fld id="{4F77741C-390D-418A-9EA5-EF739188B5C1}" type="slidenum">
              <a:rPr lang="en-US" smtClean="0"/>
              <a:t>60</a:t>
            </a:fld>
            <a:endParaRPr lang="en-US"/>
          </a:p>
        </p:txBody>
      </p:sp>
      <p:sp>
        <p:nvSpPr>
          <p:cNvPr id="35" name="Content Placeholder 2"/>
          <p:cNvSpPr txBox="1">
            <a:spLocks/>
          </p:cNvSpPr>
          <p:nvPr/>
        </p:nvSpPr>
        <p:spPr>
          <a:xfrm>
            <a:off x="1295400" y="3530377"/>
            <a:ext cx="8915400" cy="25957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dirty="0"/>
          </a:p>
        </p:txBody>
      </p:sp>
      <p:sp>
        <p:nvSpPr>
          <p:cNvPr id="23" name="TextBox 22">
            <a:extLst>
              <a:ext uri="{FF2B5EF4-FFF2-40B4-BE49-F238E27FC236}">
                <a16:creationId xmlns:a16="http://schemas.microsoft.com/office/drawing/2014/main" id="{0E3696DE-46EB-7050-6BA4-FB957ED96DA1}"/>
              </a:ext>
            </a:extLst>
          </p:cNvPr>
          <p:cNvSpPr txBox="1"/>
          <p:nvPr/>
        </p:nvSpPr>
        <p:spPr>
          <a:xfrm>
            <a:off x="369090" y="1527584"/>
            <a:ext cx="11708610" cy="923330"/>
          </a:xfrm>
          <a:prstGeom prst="rect">
            <a:avLst/>
          </a:prstGeom>
          <a:noFill/>
        </p:spPr>
        <p:txBody>
          <a:bodyPr wrap="square">
            <a:spAutoFit/>
          </a:bodyPr>
          <a:lstStyle/>
          <a:p>
            <a:r>
              <a:rPr lang="en-US" b="1" dirty="0"/>
              <a:t>IQR (interquartile ) method </a:t>
            </a:r>
          </a:p>
          <a:p>
            <a:pPr marL="285750" indent="-285750">
              <a:buFont typeface="Arial" panose="020B0604020202020204" pitchFamily="34" charset="0"/>
              <a:buChar char="•"/>
            </a:pPr>
            <a:r>
              <a:rPr lang="en-US" dirty="0"/>
              <a:t>set up a “fence” outside of Q1 and Q3. Any values that fall outside of this fence are considered outliers.</a:t>
            </a:r>
          </a:p>
          <a:p>
            <a:pPr marL="285750" indent="-285750">
              <a:buFont typeface="Arial" panose="020B0604020202020204" pitchFamily="34" charset="0"/>
              <a:buChar char="•"/>
            </a:pPr>
            <a:r>
              <a:rPr lang="en-US" dirty="0"/>
              <a:t>To build this fence take 1.5 times the IQR and then subtract this value from Q1 and add this value to Q3</a:t>
            </a:r>
          </a:p>
        </p:txBody>
      </p:sp>
      <p:pic>
        <p:nvPicPr>
          <p:cNvPr id="5" name="Picture 4" descr="A diagram of a number of different colored squares&#10;&#10;Description automatically generated with medium confidence">
            <a:extLst>
              <a:ext uri="{FF2B5EF4-FFF2-40B4-BE49-F238E27FC236}">
                <a16:creationId xmlns:a16="http://schemas.microsoft.com/office/drawing/2014/main" id="{C057571C-515A-53D8-4360-E840D1600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489994"/>
            <a:ext cx="7867649" cy="3933825"/>
          </a:xfrm>
          <a:prstGeom prst="rect">
            <a:avLst/>
          </a:prstGeom>
        </p:spPr>
      </p:pic>
      <p:sp>
        <p:nvSpPr>
          <p:cNvPr id="15" name="TextBox 14">
            <a:extLst>
              <a:ext uri="{FF2B5EF4-FFF2-40B4-BE49-F238E27FC236}">
                <a16:creationId xmlns:a16="http://schemas.microsoft.com/office/drawing/2014/main" id="{6FFC96CA-F1B9-0C94-CA5D-0210DAFCD161}"/>
              </a:ext>
            </a:extLst>
          </p:cNvPr>
          <p:cNvSpPr txBox="1"/>
          <p:nvPr/>
        </p:nvSpPr>
        <p:spPr>
          <a:xfrm>
            <a:off x="9810748" y="6162209"/>
            <a:ext cx="1038225" cy="261610"/>
          </a:xfrm>
          <a:prstGeom prst="rect">
            <a:avLst/>
          </a:prstGeom>
          <a:noFill/>
        </p:spPr>
        <p:txBody>
          <a:bodyPr wrap="square">
            <a:spAutoFit/>
          </a:bodyPr>
          <a:lstStyle/>
          <a:p>
            <a:r>
              <a:rPr lang="en-US" sz="1050" dirty="0" err="1"/>
              <a:t>neptune</a:t>
            </a:r>
            <a:endParaRPr lang="en-US" sz="1050" dirty="0"/>
          </a:p>
        </p:txBody>
      </p:sp>
      <p:sp>
        <p:nvSpPr>
          <p:cNvPr id="24" name="Rectangle 1">
            <a:extLst>
              <a:ext uri="{FF2B5EF4-FFF2-40B4-BE49-F238E27FC236}">
                <a16:creationId xmlns:a16="http://schemas.microsoft.com/office/drawing/2014/main" id="{720B5CE6-33CD-F0A6-E4C8-EF79F160A978}"/>
              </a:ext>
            </a:extLst>
          </p:cNvPr>
          <p:cNvSpPr>
            <a:spLocks noChangeArrowheads="1"/>
          </p:cNvSpPr>
          <p:nvPr/>
        </p:nvSpPr>
        <p:spPr bwMode="auto">
          <a:xfrm>
            <a:off x="457200" y="6462899"/>
            <a:ext cx="447675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1">
                    <a:lumMod val="75000"/>
                  </a:schemeClr>
                </a:solidFill>
                <a:effectLst/>
                <a:latin typeface="JetBrains Mono"/>
              </a:rPr>
              <a:t>In Python : q3, q1 = </a:t>
            </a:r>
            <a:r>
              <a:rPr kumimoji="0" lang="en-US" altLang="en-US" sz="1400" b="0" i="0" u="none" strike="noStrike" cap="none" normalizeH="0" baseline="0" dirty="0" err="1">
                <a:ln>
                  <a:noFill/>
                </a:ln>
                <a:solidFill>
                  <a:schemeClr val="accent1">
                    <a:lumMod val="75000"/>
                  </a:schemeClr>
                </a:solidFill>
                <a:effectLst/>
                <a:latin typeface="JetBrains Mono"/>
              </a:rPr>
              <a:t>numpy.percentile</a:t>
            </a:r>
            <a:r>
              <a:rPr kumimoji="0" lang="en-US" altLang="en-US" sz="1400" b="0" i="0" u="none" strike="noStrike" cap="none" normalizeH="0" baseline="0" dirty="0">
                <a:ln>
                  <a:noFill/>
                </a:ln>
                <a:solidFill>
                  <a:schemeClr val="accent1">
                    <a:lumMod val="75000"/>
                  </a:schemeClr>
                </a:solidFill>
                <a:effectLst/>
                <a:latin typeface="JetBrains Mono"/>
              </a:rPr>
              <a:t>(data, [75 ,25])</a:t>
            </a:r>
            <a:endParaRPr kumimoji="0" lang="en-US" altLang="en-US" sz="3600" b="0" i="0" u="none" strike="noStrike" cap="none" normalizeH="0" baseline="0" dirty="0">
              <a:ln>
                <a:noFill/>
              </a:ln>
              <a:solidFill>
                <a:schemeClr val="accent1">
                  <a:lumMod val="75000"/>
                </a:schemeClr>
              </a:solidFill>
              <a:effectLst/>
              <a:latin typeface="Arial" panose="020B0604020202020204" pitchFamily="34" charset="0"/>
            </a:endParaRPr>
          </a:p>
        </p:txBody>
      </p:sp>
    </p:spTree>
    <p:extLst>
      <p:ext uri="{BB962C8B-B14F-4D97-AF65-F5344CB8AC3E}">
        <p14:creationId xmlns:p14="http://schemas.microsoft.com/office/powerpoint/2010/main" val="16459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4629-772B-24D1-0999-85E1BB268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0082D3-6EFB-76CA-88D9-38DCDE2FEFDE}"/>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9860AB0F-7D31-DB24-C269-FE3D4C5EEE04}"/>
              </a:ext>
            </a:extLst>
          </p:cNvPr>
          <p:cNvGraphicFramePr>
            <a:graphicFrameLocks noChangeAspect="1"/>
          </p:cNvGraphicFramePr>
          <p:nvPr>
            <p:extLst>
              <p:ext uri="{D42A27DB-BD31-4B8C-83A1-F6EECF244321}">
                <p14:modId xmlns:p14="http://schemas.microsoft.com/office/powerpoint/2010/main" val="3856835107"/>
              </p:ext>
            </p:extLst>
          </p:nvPr>
        </p:nvGraphicFramePr>
        <p:xfrm>
          <a:off x="934941" y="1389063"/>
          <a:ext cx="9564784" cy="5224462"/>
        </p:xfrm>
        <a:graphic>
          <a:graphicData uri="http://schemas.openxmlformats.org/presentationml/2006/ole">
            <mc:AlternateContent xmlns:mc="http://schemas.openxmlformats.org/markup-compatibility/2006">
              <mc:Choice xmlns:v="urn:schemas-microsoft-com:vml" Requires="v">
                <p:oleObj name="Bitmap Image" r:id="rId2" imgW="8312040" imgH="4540320" progId="PBrush">
                  <p:embed/>
                </p:oleObj>
              </mc:Choice>
              <mc:Fallback>
                <p:oleObj name="Bitmap Image" r:id="rId2" imgW="8312040" imgH="4540320" progId="PBrush">
                  <p:embed/>
                  <p:pic>
                    <p:nvPicPr>
                      <p:cNvPr id="0" name=""/>
                      <p:cNvPicPr/>
                      <p:nvPr/>
                    </p:nvPicPr>
                    <p:blipFill>
                      <a:blip r:embed="rId3"/>
                      <a:stretch>
                        <a:fillRect/>
                      </a:stretch>
                    </p:blipFill>
                    <p:spPr>
                      <a:xfrm>
                        <a:off x="934941" y="1389063"/>
                        <a:ext cx="9564784" cy="5224462"/>
                      </a:xfrm>
                      <a:prstGeom prst="rect">
                        <a:avLst/>
                      </a:prstGeom>
                    </p:spPr>
                  </p:pic>
                </p:oleObj>
              </mc:Fallback>
            </mc:AlternateContent>
          </a:graphicData>
        </a:graphic>
      </p:graphicFrame>
    </p:spTree>
    <p:extLst>
      <p:ext uri="{BB962C8B-B14F-4D97-AF65-F5344CB8AC3E}">
        <p14:creationId xmlns:p14="http://schemas.microsoft.com/office/powerpoint/2010/main" val="227004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Outliers</a:t>
            </a:r>
          </a:p>
        </p:txBody>
      </p:sp>
      <p:sp>
        <p:nvSpPr>
          <p:cNvPr id="3" name="Content Placeholder 2"/>
          <p:cNvSpPr>
            <a:spLocks noGrp="1"/>
          </p:cNvSpPr>
          <p:nvPr>
            <p:ph idx="1"/>
          </p:nvPr>
        </p:nvSpPr>
        <p:spPr>
          <a:xfrm>
            <a:off x="838200" y="1600200"/>
            <a:ext cx="9372600" cy="5257800"/>
          </a:xfrm>
        </p:spPr>
        <p:txBody>
          <a:bodyPr>
            <a:normAutofit/>
          </a:bodyPr>
          <a:lstStyle/>
          <a:p>
            <a:r>
              <a:rPr lang="en-US" dirty="0"/>
              <a:t>Outlier as a</a:t>
            </a:r>
            <a:r>
              <a:rPr lang="en-US" sz="2800" dirty="0"/>
              <a:t> noncompliance (Invalid)</a:t>
            </a:r>
          </a:p>
          <a:p>
            <a:pPr lvl="1"/>
            <a:r>
              <a:rPr lang="en-US" sz="2000" dirty="0"/>
              <a:t>E.g., Negative age &gt; </a:t>
            </a:r>
            <a:r>
              <a:rPr lang="en-US" sz="2000" dirty="0">
                <a:solidFill>
                  <a:srgbClr val="C00000"/>
                </a:solidFill>
              </a:rPr>
              <a:t>Delete</a:t>
            </a:r>
            <a:r>
              <a:rPr lang="en-US" sz="2000" dirty="0"/>
              <a:t> the outlier</a:t>
            </a:r>
          </a:p>
          <a:p>
            <a:pPr lvl="1"/>
            <a:endParaRPr lang="en-US" sz="2000" dirty="0"/>
          </a:p>
          <a:p>
            <a:pPr lvl="1"/>
            <a:endParaRPr lang="en-US" sz="2000" dirty="0"/>
          </a:p>
          <a:p>
            <a:r>
              <a:rPr lang="en-US" sz="2800" dirty="0"/>
              <a:t>Outlier as a real extreme value</a:t>
            </a:r>
          </a:p>
          <a:p>
            <a:pPr lvl="1"/>
            <a:r>
              <a:rPr lang="en-US" sz="2000" dirty="0"/>
              <a:t>E.g., Bill Gates salary &gt; Deleting </a:t>
            </a:r>
            <a:r>
              <a:rPr lang="en-US" sz="2000" dirty="0">
                <a:solidFill>
                  <a:srgbClr val="C00000"/>
                </a:solidFill>
              </a:rPr>
              <a:t>valid cases</a:t>
            </a:r>
            <a:r>
              <a:rPr lang="en-US" sz="2000" dirty="0"/>
              <a:t> biases your sample</a:t>
            </a:r>
          </a:p>
          <a:p>
            <a:pPr lvl="1"/>
            <a:endParaRPr lang="en-US" sz="2000" dirty="0"/>
          </a:p>
          <a:p>
            <a:pPr lvl="1"/>
            <a:endParaRPr lang="en-US" sz="2000" dirty="0"/>
          </a:p>
          <a:p>
            <a:pPr marL="0" lvl="1" indent="228600"/>
            <a:r>
              <a:rPr lang="en-US" sz="2800" dirty="0"/>
              <a:t>Outlier as output</a:t>
            </a:r>
          </a:p>
          <a:p>
            <a:pPr lvl="1"/>
            <a:r>
              <a:rPr lang="en-US" sz="2000" dirty="0"/>
              <a:t>E.g., detecting fraud &gt; Outliers are </a:t>
            </a:r>
            <a:r>
              <a:rPr lang="en-US" sz="2000" dirty="0">
                <a:solidFill>
                  <a:srgbClr val="C00000"/>
                </a:solidFill>
              </a:rPr>
              <a:t>outputs of process</a:t>
            </a:r>
          </a:p>
        </p:txBody>
      </p:sp>
      <p:sp>
        <p:nvSpPr>
          <p:cNvPr id="4" name="Slide Number Placeholder 3"/>
          <p:cNvSpPr>
            <a:spLocks noGrp="1"/>
          </p:cNvSpPr>
          <p:nvPr>
            <p:ph type="sldNum" sz="quarter" idx="12"/>
          </p:nvPr>
        </p:nvSpPr>
        <p:spPr/>
        <p:txBody>
          <a:bodyPr/>
          <a:lstStyle/>
          <a:p>
            <a:fld id="{4F77741C-390D-418A-9EA5-EF739188B5C1}" type="slidenum">
              <a:rPr lang="en-US" smtClean="0"/>
              <a:t>62</a:t>
            </a:fld>
            <a:endParaRPr lang="en-US"/>
          </a:p>
        </p:txBody>
      </p:sp>
    </p:spTree>
    <p:extLst>
      <p:ext uri="{BB962C8B-B14F-4D97-AF65-F5344CB8AC3E}">
        <p14:creationId xmlns:p14="http://schemas.microsoft.com/office/powerpoint/2010/main" val="3167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p:txBody>
          <a:bodyPr>
            <a:normAutofit/>
          </a:bodyPr>
          <a:lstStyle/>
          <a:p>
            <a:r>
              <a:rPr lang="en-US" sz="4000" dirty="0"/>
              <a:t>Data Integration</a:t>
            </a:r>
          </a:p>
        </p:txBody>
      </p:sp>
      <p:sp>
        <p:nvSpPr>
          <p:cNvPr id="1110020" name="Rectangle 4"/>
          <p:cNvSpPr>
            <a:spLocks noChangeArrowheads="1"/>
          </p:cNvSpPr>
          <p:nvPr/>
        </p:nvSpPr>
        <p:spPr bwMode="auto">
          <a:xfrm>
            <a:off x="423864" y="2523333"/>
            <a:ext cx="7772400"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interfaces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Different data structures</a:t>
            </a:r>
          </a:p>
          <a:p>
            <a:pPr marL="342900" indent="-342900" eaLnBrk="0" hangingPunct="0">
              <a:spcBef>
                <a:spcPct val="20000"/>
              </a:spcBef>
              <a:buClr>
                <a:schemeClr val="accent2"/>
              </a:buClr>
              <a:buSzPct val="80000"/>
              <a:buFont typeface="Arial" panose="020B0604020202020204" pitchFamily="34" charset="0"/>
              <a:buChar char="•"/>
            </a:pPr>
            <a:r>
              <a:rPr lang="en-US" dirty="0">
                <a:latin typeface="Tahoma" charset="0"/>
              </a:rPr>
              <a:t>Duplicate and inconsistent information</a:t>
            </a:r>
            <a:endParaRPr lang="en-US" sz="2800" dirty="0"/>
          </a:p>
        </p:txBody>
      </p:sp>
      <p:grpSp>
        <p:nvGrpSpPr>
          <p:cNvPr id="1110021" name="Group 5"/>
          <p:cNvGrpSpPr>
            <a:grpSpLocks/>
          </p:cNvGrpSpPr>
          <p:nvPr/>
        </p:nvGrpSpPr>
        <p:grpSpPr bwMode="auto">
          <a:xfrm>
            <a:off x="4995863" y="2409826"/>
            <a:ext cx="730250" cy="511175"/>
            <a:chOff x="2187" y="1367"/>
            <a:chExt cx="460" cy="322"/>
          </a:xfrm>
        </p:grpSpPr>
        <p:grpSp>
          <p:nvGrpSpPr>
            <p:cNvPr id="1110022" name="Group 6"/>
            <p:cNvGrpSpPr>
              <a:grpSpLocks/>
            </p:cNvGrpSpPr>
            <p:nvPr/>
          </p:nvGrpSpPr>
          <p:grpSpPr bwMode="auto">
            <a:xfrm>
              <a:off x="2187" y="1367"/>
              <a:ext cx="356" cy="292"/>
              <a:chOff x="2187" y="1367"/>
              <a:chExt cx="356" cy="292"/>
            </a:xfrm>
          </p:grpSpPr>
          <p:grpSp>
            <p:nvGrpSpPr>
              <p:cNvPr id="1110023" name="Group 7"/>
              <p:cNvGrpSpPr>
                <a:grpSpLocks/>
              </p:cNvGrpSpPr>
              <p:nvPr/>
            </p:nvGrpSpPr>
            <p:grpSpPr bwMode="auto">
              <a:xfrm>
                <a:off x="2187" y="1367"/>
                <a:ext cx="356" cy="292"/>
                <a:chOff x="2187" y="1367"/>
                <a:chExt cx="356" cy="292"/>
              </a:xfrm>
            </p:grpSpPr>
            <p:grpSp>
              <p:nvGrpSpPr>
                <p:cNvPr id="1110024" name="Group 8"/>
                <p:cNvGrpSpPr>
                  <a:grpSpLocks/>
                </p:cNvGrpSpPr>
                <p:nvPr/>
              </p:nvGrpSpPr>
              <p:grpSpPr bwMode="auto">
                <a:xfrm>
                  <a:off x="2187" y="1532"/>
                  <a:ext cx="356" cy="127"/>
                  <a:chOff x="2187" y="1532"/>
                  <a:chExt cx="356" cy="127"/>
                </a:xfrm>
              </p:grpSpPr>
              <p:sp>
                <p:nvSpPr>
                  <p:cNvPr id="1110025" name="Freeform 9"/>
                  <p:cNvSpPr>
                    <a:spLocks/>
                  </p:cNvSpPr>
                  <p:nvPr/>
                </p:nvSpPr>
                <p:spPr bwMode="auto">
                  <a:xfrm>
                    <a:off x="2338" y="1532"/>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6" name="Freeform 10"/>
                  <p:cNvSpPr>
                    <a:spLocks/>
                  </p:cNvSpPr>
                  <p:nvPr/>
                </p:nvSpPr>
                <p:spPr bwMode="auto">
                  <a:xfrm>
                    <a:off x="2187" y="1561"/>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27" name="Freeform 11"/>
                  <p:cNvSpPr>
                    <a:spLocks/>
                  </p:cNvSpPr>
                  <p:nvPr/>
                </p:nvSpPr>
                <p:spPr bwMode="auto">
                  <a:xfrm>
                    <a:off x="2188" y="1533"/>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028" name="Freeform 12"/>
                <p:cNvSpPr>
                  <a:spLocks/>
                </p:cNvSpPr>
                <p:nvPr/>
              </p:nvSpPr>
              <p:spPr bwMode="auto">
                <a:xfrm>
                  <a:off x="2302" y="1521"/>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029" name="Group 13"/>
                <p:cNvGrpSpPr>
                  <a:grpSpLocks/>
                </p:cNvGrpSpPr>
                <p:nvPr/>
              </p:nvGrpSpPr>
              <p:grpSpPr bwMode="auto">
                <a:xfrm>
                  <a:off x="2215" y="1367"/>
                  <a:ext cx="286" cy="183"/>
                  <a:chOff x="2215" y="1367"/>
                  <a:chExt cx="286" cy="183"/>
                </a:xfrm>
              </p:grpSpPr>
              <p:sp>
                <p:nvSpPr>
                  <p:cNvPr id="1110030" name="Freeform 14"/>
                  <p:cNvSpPr>
                    <a:spLocks/>
                  </p:cNvSpPr>
                  <p:nvPr/>
                </p:nvSpPr>
                <p:spPr bwMode="auto">
                  <a:xfrm>
                    <a:off x="2337" y="1367"/>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1" name="Freeform 15"/>
                  <p:cNvSpPr>
                    <a:spLocks/>
                  </p:cNvSpPr>
                  <p:nvPr/>
                </p:nvSpPr>
                <p:spPr bwMode="auto">
                  <a:xfrm>
                    <a:off x="2215" y="1374"/>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2" name="Freeform 16"/>
                  <p:cNvSpPr>
                    <a:spLocks/>
                  </p:cNvSpPr>
                  <p:nvPr/>
                </p:nvSpPr>
                <p:spPr bwMode="auto">
                  <a:xfrm>
                    <a:off x="2364" y="1385"/>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0033" name="Group 17"/>
              <p:cNvGrpSpPr>
                <a:grpSpLocks/>
              </p:cNvGrpSpPr>
              <p:nvPr/>
            </p:nvGrpSpPr>
            <p:grpSpPr bwMode="auto">
              <a:xfrm>
                <a:off x="2412" y="1546"/>
                <a:ext cx="117" cy="83"/>
                <a:chOff x="2412" y="1546"/>
                <a:chExt cx="117" cy="83"/>
              </a:xfrm>
            </p:grpSpPr>
            <p:sp>
              <p:nvSpPr>
                <p:cNvPr id="1110034" name="Freeform 18"/>
                <p:cNvSpPr>
                  <a:spLocks/>
                </p:cNvSpPr>
                <p:nvPr/>
              </p:nvSpPr>
              <p:spPr bwMode="auto">
                <a:xfrm>
                  <a:off x="2412" y="1546"/>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35" name="Line 19"/>
                <p:cNvSpPr>
                  <a:spLocks noChangeShapeType="1"/>
                </p:cNvSpPr>
                <p:nvPr/>
              </p:nvSpPr>
              <p:spPr bwMode="auto">
                <a:xfrm flipV="1">
                  <a:off x="2488" y="1563"/>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6" name="Line 20"/>
                <p:cNvSpPr>
                  <a:spLocks noChangeShapeType="1"/>
                </p:cNvSpPr>
                <p:nvPr/>
              </p:nvSpPr>
              <p:spPr bwMode="auto">
                <a:xfrm flipH="1">
                  <a:off x="2433" y="1577"/>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7" name="Line 21"/>
                <p:cNvSpPr>
                  <a:spLocks noChangeShapeType="1"/>
                </p:cNvSpPr>
                <p:nvPr/>
              </p:nvSpPr>
              <p:spPr bwMode="auto">
                <a:xfrm>
                  <a:off x="2478" y="1557"/>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8" name="Line 22"/>
                <p:cNvSpPr>
                  <a:spLocks noChangeShapeType="1"/>
                </p:cNvSpPr>
                <p:nvPr/>
              </p:nvSpPr>
              <p:spPr bwMode="auto">
                <a:xfrm>
                  <a:off x="2422" y="1567"/>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39" name="Line 23"/>
                <p:cNvSpPr>
                  <a:spLocks noChangeShapeType="1"/>
                </p:cNvSpPr>
                <p:nvPr/>
              </p:nvSpPr>
              <p:spPr bwMode="auto">
                <a:xfrm flipH="1">
                  <a:off x="2422" y="1567"/>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40" name="Line 24"/>
                <p:cNvSpPr>
                  <a:spLocks noChangeShapeType="1"/>
                </p:cNvSpPr>
                <p:nvPr/>
              </p:nvSpPr>
              <p:spPr bwMode="auto">
                <a:xfrm flipV="1">
                  <a:off x="2422" y="1556"/>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0041" name="Group 25"/>
            <p:cNvGrpSpPr>
              <a:grpSpLocks/>
            </p:cNvGrpSpPr>
            <p:nvPr/>
          </p:nvGrpSpPr>
          <p:grpSpPr bwMode="auto">
            <a:xfrm>
              <a:off x="2370" y="1547"/>
              <a:ext cx="277" cy="142"/>
              <a:chOff x="2370" y="1547"/>
              <a:chExt cx="277" cy="142"/>
            </a:xfrm>
          </p:grpSpPr>
          <p:grpSp>
            <p:nvGrpSpPr>
              <p:cNvPr id="1110042" name="Group 26"/>
              <p:cNvGrpSpPr>
                <a:grpSpLocks/>
              </p:cNvGrpSpPr>
              <p:nvPr/>
            </p:nvGrpSpPr>
            <p:grpSpPr bwMode="auto">
              <a:xfrm>
                <a:off x="2387" y="1624"/>
                <a:ext cx="46" cy="35"/>
                <a:chOff x="2387" y="1624"/>
                <a:chExt cx="46" cy="35"/>
              </a:xfrm>
            </p:grpSpPr>
            <p:sp>
              <p:nvSpPr>
                <p:cNvPr id="1110043" name="Freeform 27"/>
                <p:cNvSpPr>
                  <a:spLocks/>
                </p:cNvSpPr>
                <p:nvPr/>
              </p:nvSpPr>
              <p:spPr bwMode="auto">
                <a:xfrm>
                  <a:off x="2387" y="1624"/>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4" name="Freeform 28"/>
                <p:cNvSpPr>
                  <a:spLocks/>
                </p:cNvSpPr>
                <p:nvPr/>
              </p:nvSpPr>
              <p:spPr bwMode="auto">
                <a:xfrm>
                  <a:off x="2397" y="1629"/>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045" name="Group 29"/>
              <p:cNvGrpSpPr>
                <a:grpSpLocks/>
              </p:cNvGrpSpPr>
              <p:nvPr/>
            </p:nvGrpSpPr>
            <p:grpSpPr bwMode="auto">
              <a:xfrm>
                <a:off x="2370" y="1547"/>
                <a:ext cx="277" cy="142"/>
                <a:chOff x="2370" y="1547"/>
                <a:chExt cx="277" cy="142"/>
              </a:xfrm>
            </p:grpSpPr>
            <p:sp>
              <p:nvSpPr>
                <p:cNvPr id="1110046" name="Freeform 30"/>
                <p:cNvSpPr>
                  <a:spLocks/>
                </p:cNvSpPr>
                <p:nvPr/>
              </p:nvSpPr>
              <p:spPr bwMode="auto">
                <a:xfrm>
                  <a:off x="2376" y="1547"/>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7" name="Freeform 31"/>
                <p:cNvSpPr>
                  <a:spLocks/>
                </p:cNvSpPr>
                <p:nvPr/>
              </p:nvSpPr>
              <p:spPr bwMode="auto">
                <a:xfrm>
                  <a:off x="2370" y="1599"/>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8" name="Freeform 32"/>
                <p:cNvSpPr>
                  <a:spLocks/>
                </p:cNvSpPr>
                <p:nvPr/>
              </p:nvSpPr>
              <p:spPr bwMode="auto">
                <a:xfrm>
                  <a:off x="2500" y="1601"/>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49" name="Freeform 33"/>
                <p:cNvSpPr>
                  <a:spLocks/>
                </p:cNvSpPr>
                <p:nvPr/>
              </p:nvSpPr>
              <p:spPr bwMode="auto">
                <a:xfrm>
                  <a:off x="2426" y="1606"/>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0" name="Freeform 34"/>
                <p:cNvSpPr>
                  <a:spLocks/>
                </p:cNvSpPr>
                <p:nvPr/>
              </p:nvSpPr>
              <p:spPr bwMode="auto">
                <a:xfrm>
                  <a:off x="2471" y="1568"/>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1" name="Freeform 35"/>
                <p:cNvSpPr>
                  <a:spLocks/>
                </p:cNvSpPr>
                <p:nvPr/>
              </p:nvSpPr>
              <p:spPr bwMode="auto">
                <a:xfrm>
                  <a:off x="2387" y="1551"/>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052" name="Line 36"/>
                <p:cNvSpPr>
                  <a:spLocks noChangeShapeType="1"/>
                </p:cNvSpPr>
                <p:nvPr/>
              </p:nvSpPr>
              <p:spPr bwMode="auto">
                <a:xfrm flipV="1">
                  <a:off x="2390" y="1552"/>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3" name="Line 37"/>
                <p:cNvSpPr>
                  <a:spLocks noChangeShapeType="1"/>
                </p:cNvSpPr>
                <p:nvPr/>
              </p:nvSpPr>
              <p:spPr bwMode="auto">
                <a:xfrm flipV="1">
                  <a:off x="2405" y="1557"/>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4" name="Line 38"/>
                <p:cNvSpPr>
                  <a:spLocks noChangeShapeType="1"/>
                </p:cNvSpPr>
                <p:nvPr/>
              </p:nvSpPr>
              <p:spPr bwMode="auto">
                <a:xfrm flipV="1">
                  <a:off x="2414" y="1561"/>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5" name="Line 39"/>
                <p:cNvSpPr>
                  <a:spLocks noChangeShapeType="1"/>
                </p:cNvSpPr>
                <p:nvPr/>
              </p:nvSpPr>
              <p:spPr bwMode="auto">
                <a:xfrm flipV="1">
                  <a:off x="2435" y="1570"/>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6" name="Line 40"/>
                <p:cNvSpPr>
                  <a:spLocks noChangeShapeType="1"/>
                </p:cNvSpPr>
                <p:nvPr/>
              </p:nvSpPr>
              <p:spPr bwMode="auto">
                <a:xfrm flipV="1">
                  <a:off x="2447" y="1577"/>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7" name="Line 41"/>
                <p:cNvSpPr>
                  <a:spLocks noChangeShapeType="1"/>
                </p:cNvSpPr>
                <p:nvPr/>
              </p:nvSpPr>
              <p:spPr bwMode="auto">
                <a:xfrm flipV="1">
                  <a:off x="2457" y="1582"/>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8" name="Line 42"/>
                <p:cNvSpPr>
                  <a:spLocks noChangeShapeType="1"/>
                </p:cNvSpPr>
                <p:nvPr/>
              </p:nvSpPr>
              <p:spPr bwMode="auto">
                <a:xfrm flipV="1">
                  <a:off x="2472" y="1588"/>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59" name="Line 43"/>
                <p:cNvSpPr>
                  <a:spLocks noChangeShapeType="1"/>
                </p:cNvSpPr>
                <p:nvPr/>
              </p:nvSpPr>
              <p:spPr bwMode="auto">
                <a:xfrm flipV="1">
                  <a:off x="2485" y="1595"/>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0" name="Line 44"/>
                <p:cNvSpPr>
                  <a:spLocks noChangeShapeType="1"/>
                </p:cNvSpPr>
                <p:nvPr/>
              </p:nvSpPr>
              <p:spPr bwMode="auto">
                <a:xfrm>
                  <a:off x="2439" y="1616"/>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1" name="Line 45"/>
                <p:cNvSpPr>
                  <a:spLocks noChangeShapeType="1"/>
                </p:cNvSpPr>
                <p:nvPr/>
              </p:nvSpPr>
              <p:spPr bwMode="auto">
                <a:xfrm>
                  <a:off x="2455" y="1610"/>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2" name="Line 46"/>
                <p:cNvSpPr>
                  <a:spLocks noChangeShapeType="1"/>
                </p:cNvSpPr>
                <p:nvPr/>
              </p:nvSpPr>
              <p:spPr bwMode="auto">
                <a:xfrm>
                  <a:off x="2486" y="1599"/>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3" name="Line 47"/>
                <p:cNvSpPr>
                  <a:spLocks noChangeShapeType="1"/>
                </p:cNvSpPr>
                <p:nvPr/>
              </p:nvSpPr>
              <p:spPr bwMode="auto">
                <a:xfrm>
                  <a:off x="2503" y="1591"/>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4" name="Line 48"/>
                <p:cNvSpPr>
                  <a:spLocks noChangeShapeType="1"/>
                </p:cNvSpPr>
                <p:nvPr/>
              </p:nvSpPr>
              <p:spPr bwMode="auto">
                <a:xfrm>
                  <a:off x="2518" y="1586"/>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5" name="Line 49"/>
                <p:cNvSpPr>
                  <a:spLocks noChangeShapeType="1"/>
                </p:cNvSpPr>
                <p:nvPr/>
              </p:nvSpPr>
              <p:spPr bwMode="auto">
                <a:xfrm>
                  <a:off x="2534" y="1580"/>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6" name="Line 50"/>
                <p:cNvSpPr>
                  <a:spLocks noChangeShapeType="1"/>
                </p:cNvSpPr>
                <p:nvPr/>
              </p:nvSpPr>
              <p:spPr bwMode="auto">
                <a:xfrm>
                  <a:off x="2549" y="1574"/>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7" name="Line 51"/>
                <p:cNvSpPr>
                  <a:spLocks noChangeShapeType="1"/>
                </p:cNvSpPr>
                <p:nvPr/>
              </p:nvSpPr>
              <p:spPr bwMode="auto">
                <a:xfrm>
                  <a:off x="2408" y="1592"/>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8" name="Line 52"/>
                <p:cNvSpPr>
                  <a:spLocks noChangeShapeType="1"/>
                </p:cNvSpPr>
                <p:nvPr/>
              </p:nvSpPr>
              <p:spPr bwMode="auto">
                <a:xfrm>
                  <a:off x="2433" y="1586"/>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69" name="Line 53"/>
                <p:cNvSpPr>
                  <a:spLocks noChangeShapeType="1"/>
                </p:cNvSpPr>
                <p:nvPr/>
              </p:nvSpPr>
              <p:spPr bwMode="auto">
                <a:xfrm>
                  <a:off x="2451" y="1579"/>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0" name="Line 54"/>
                <p:cNvSpPr>
                  <a:spLocks noChangeShapeType="1"/>
                </p:cNvSpPr>
                <p:nvPr/>
              </p:nvSpPr>
              <p:spPr bwMode="auto">
                <a:xfrm>
                  <a:off x="2471" y="1570"/>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1" name="Line 55"/>
                <p:cNvSpPr>
                  <a:spLocks noChangeShapeType="1"/>
                </p:cNvSpPr>
                <p:nvPr/>
              </p:nvSpPr>
              <p:spPr bwMode="auto">
                <a:xfrm>
                  <a:off x="2494" y="1563"/>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2" name="Line 56"/>
                <p:cNvSpPr>
                  <a:spLocks noChangeShapeType="1"/>
                </p:cNvSpPr>
                <p:nvPr/>
              </p:nvSpPr>
              <p:spPr bwMode="auto">
                <a:xfrm>
                  <a:off x="2516" y="1558"/>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073" name="Line 57"/>
          <p:cNvSpPr>
            <a:spLocks noChangeShapeType="1"/>
          </p:cNvSpPr>
          <p:nvPr/>
        </p:nvSpPr>
        <p:spPr bwMode="auto">
          <a:xfrm flipV="1">
            <a:off x="7391400" y="1981201"/>
            <a:ext cx="1676400" cy="239713"/>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4" name="Rectangle 58"/>
          <p:cNvSpPr>
            <a:spLocks noChangeArrowheads="1"/>
          </p:cNvSpPr>
          <p:nvPr/>
        </p:nvSpPr>
        <p:spPr bwMode="auto">
          <a:xfrm>
            <a:off x="9010650" y="2209801"/>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sp>
        <p:nvSpPr>
          <p:cNvPr id="1110075" name="Line 59"/>
          <p:cNvSpPr>
            <a:spLocks noChangeShapeType="1"/>
          </p:cNvSpPr>
          <p:nvPr/>
        </p:nvSpPr>
        <p:spPr bwMode="auto">
          <a:xfrm flipH="1" flipV="1">
            <a:off x="7239000" y="2982913"/>
            <a:ext cx="228600" cy="914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6" name="Rectangle 60"/>
          <p:cNvSpPr>
            <a:spLocks noChangeArrowheads="1"/>
          </p:cNvSpPr>
          <p:nvPr/>
        </p:nvSpPr>
        <p:spPr bwMode="auto">
          <a:xfrm>
            <a:off x="7070626" y="4694991"/>
            <a:ext cx="565348"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IOT</a:t>
            </a:r>
            <a:endParaRPr lang="en-US" dirty="0">
              <a:latin typeface="Arial Rounded MT Bold" charset="0"/>
            </a:endParaRPr>
          </a:p>
        </p:txBody>
      </p:sp>
      <p:sp>
        <p:nvSpPr>
          <p:cNvPr id="1110077" name="Line 61"/>
          <p:cNvSpPr>
            <a:spLocks noChangeShapeType="1"/>
          </p:cNvSpPr>
          <p:nvPr/>
        </p:nvSpPr>
        <p:spPr bwMode="auto">
          <a:xfrm>
            <a:off x="7391400" y="2678114"/>
            <a:ext cx="1219200" cy="750887"/>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078" name="Rectangle 62"/>
          <p:cNvSpPr>
            <a:spLocks noChangeArrowheads="1"/>
          </p:cNvSpPr>
          <p:nvPr/>
        </p:nvSpPr>
        <p:spPr bwMode="auto">
          <a:xfrm>
            <a:off x="4485390" y="4090195"/>
            <a:ext cx="1240724"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Tahoma" charset="0"/>
              </a:rPr>
              <a:t>Databases</a:t>
            </a:r>
            <a:endParaRPr lang="en-US" dirty="0">
              <a:latin typeface="Arial Rounded MT Bold" charset="0"/>
            </a:endParaRPr>
          </a:p>
        </p:txBody>
      </p:sp>
      <p:grpSp>
        <p:nvGrpSpPr>
          <p:cNvPr id="1110180" name="Group 164"/>
          <p:cNvGrpSpPr>
            <a:grpSpLocks/>
          </p:cNvGrpSpPr>
          <p:nvPr/>
        </p:nvGrpSpPr>
        <p:grpSpPr bwMode="auto">
          <a:xfrm>
            <a:off x="5724525" y="3651250"/>
            <a:ext cx="623888" cy="795338"/>
            <a:chOff x="2646" y="2149"/>
            <a:chExt cx="393" cy="501"/>
          </a:xfrm>
        </p:grpSpPr>
        <p:grpSp>
          <p:nvGrpSpPr>
            <p:cNvPr id="1110181" name="Group 165"/>
            <p:cNvGrpSpPr>
              <a:grpSpLocks/>
            </p:cNvGrpSpPr>
            <p:nvPr/>
          </p:nvGrpSpPr>
          <p:grpSpPr bwMode="auto">
            <a:xfrm>
              <a:off x="2646" y="2149"/>
              <a:ext cx="193" cy="501"/>
              <a:chOff x="2646" y="2149"/>
              <a:chExt cx="193" cy="501"/>
            </a:xfrm>
          </p:grpSpPr>
          <p:sp>
            <p:nvSpPr>
              <p:cNvPr id="1110182" name="Freeform 166"/>
              <p:cNvSpPr>
                <a:spLocks/>
              </p:cNvSpPr>
              <p:nvPr/>
            </p:nvSpPr>
            <p:spPr bwMode="auto">
              <a:xfrm>
                <a:off x="2646" y="2149"/>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3" name="Freeform 167"/>
              <p:cNvSpPr>
                <a:spLocks/>
              </p:cNvSpPr>
              <p:nvPr/>
            </p:nvSpPr>
            <p:spPr bwMode="auto">
              <a:xfrm>
                <a:off x="2679" y="2606"/>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4" name="Group 168"/>
              <p:cNvGrpSpPr>
                <a:grpSpLocks/>
              </p:cNvGrpSpPr>
              <p:nvPr/>
            </p:nvGrpSpPr>
            <p:grpSpPr bwMode="auto">
              <a:xfrm>
                <a:off x="2662" y="2175"/>
                <a:ext cx="159" cy="139"/>
                <a:chOff x="2662" y="2175"/>
                <a:chExt cx="159" cy="139"/>
              </a:xfrm>
            </p:grpSpPr>
            <p:sp>
              <p:nvSpPr>
                <p:cNvPr id="1110185" name="Freeform 169"/>
                <p:cNvSpPr>
                  <a:spLocks/>
                </p:cNvSpPr>
                <p:nvPr/>
              </p:nvSpPr>
              <p:spPr bwMode="auto">
                <a:xfrm>
                  <a:off x="2662" y="2175"/>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6" name="Freeform 170"/>
                <p:cNvSpPr>
                  <a:spLocks/>
                </p:cNvSpPr>
                <p:nvPr/>
              </p:nvSpPr>
              <p:spPr bwMode="auto">
                <a:xfrm>
                  <a:off x="2677" y="2292"/>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0187" name="Freeform 171"/>
              <p:cNvSpPr>
                <a:spLocks/>
              </p:cNvSpPr>
              <p:nvPr/>
            </p:nvSpPr>
            <p:spPr bwMode="auto">
              <a:xfrm>
                <a:off x="2672" y="2333"/>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88" name="Freeform 172"/>
              <p:cNvSpPr>
                <a:spLocks/>
              </p:cNvSpPr>
              <p:nvPr/>
            </p:nvSpPr>
            <p:spPr bwMode="auto">
              <a:xfrm>
                <a:off x="2694" y="2549"/>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0189" name="Group 173"/>
              <p:cNvGrpSpPr>
                <a:grpSpLocks/>
              </p:cNvGrpSpPr>
              <p:nvPr/>
            </p:nvGrpSpPr>
            <p:grpSpPr bwMode="auto">
              <a:xfrm>
                <a:off x="2782" y="2420"/>
                <a:ext cx="21" cy="122"/>
                <a:chOff x="2782" y="2420"/>
                <a:chExt cx="21" cy="122"/>
              </a:xfrm>
            </p:grpSpPr>
            <p:grpSp>
              <p:nvGrpSpPr>
                <p:cNvPr id="1110190" name="Group 174"/>
                <p:cNvGrpSpPr>
                  <a:grpSpLocks/>
                </p:cNvGrpSpPr>
                <p:nvPr/>
              </p:nvGrpSpPr>
              <p:grpSpPr bwMode="auto">
                <a:xfrm>
                  <a:off x="2785" y="2420"/>
                  <a:ext cx="18" cy="122"/>
                  <a:chOff x="2785" y="2420"/>
                  <a:chExt cx="18" cy="122"/>
                </a:xfrm>
              </p:grpSpPr>
              <p:sp>
                <p:nvSpPr>
                  <p:cNvPr id="1110191" name="Freeform 175"/>
                  <p:cNvSpPr>
                    <a:spLocks/>
                  </p:cNvSpPr>
                  <p:nvPr/>
                </p:nvSpPr>
                <p:spPr bwMode="auto">
                  <a:xfrm>
                    <a:off x="2786" y="2420"/>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2" name="Freeform 176"/>
                  <p:cNvSpPr>
                    <a:spLocks/>
                  </p:cNvSpPr>
                  <p:nvPr/>
                </p:nvSpPr>
                <p:spPr bwMode="auto">
                  <a:xfrm>
                    <a:off x="2785" y="244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3" name="Freeform 177"/>
                  <p:cNvSpPr>
                    <a:spLocks/>
                  </p:cNvSpPr>
                  <p:nvPr/>
                </p:nvSpPr>
                <p:spPr bwMode="auto">
                  <a:xfrm>
                    <a:off x="2785" y="2470"/>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4" name="Freeform 178"/>
                  <p:cNvSpPr>
                    <a:spLocks/>
                  </p:cNvSpPr>
                  <p:nvPr/>
                </p:nvSpPr>
                <p:spPr bwMode="auto">
                  <a:xfrm>
                    <a:off x="2785" y="2496"/>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5" name="Freeform 179"/>
                  <p:cNvSpPr>
                    <a:spLocks/>
                  </p:cNvSpPr>
                  <p:nvPr/>
                </p:nvSpPr>
                <p:spPr bwMode="auto">
                  <a:xfrm>
                    <a:off x="2785" y="2520"/>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196" name="Group 180"/>
                <p:cNvGrpSpPr>
                  <a:grpSpLocks/>
                </p:cNvGrpSpPr>
                <p:nvPr/>
              </p:nvGrpSpPr>
              <p:grpSpPr bwMode="auto">
                <a:xfrm>
                  <a:off x="2782" y="2420"/>
                  <a:ext cx="19" cy="122"/>
                  <a:chOff x="2782" y="2420"/>
                  <a:chExt cx="19" cy="122"/>
                </a:xfrm>
              </p:grpSpPr>
              <p:sp>
                <p:nvSpPr>
                  <p:cNvPr id="1110197" name="Freeform 181"/>
                  <p:cNvSpPr>
                    <a:spLocks/>
                  </p:cNvSpPr>
                  <p:nvPr/>
                </p:nvSpPr>
                <p:spPr bwMode="auto">
                  <a:xfrm>
                    <a:off x="2784" y="2420"/>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8" name="Freeform 182"/>
                  <p:cNvSpPr>
                    <a:spLocks/>
                  </p:cNvSpPr>
                  <p:nvPr/>
                </p:nvSpPr>
                <p:spPr bwMode="auto">
                  <a:xfrm>
                    <a:off x="2782" y="244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199" name="Freeform 183"/>
                  <p:cNvSpPr>
                    <a:spLocks/>
                  </p:cNvSpPr>
                  <p:nvPr/>
                </p:nvSpPr>
                <p:spPr bwMode="auto">
                  <a:xfrm>
                    <a:off x="2782" y="2470"/>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0" name="Freeform 184"/>
                  <p:cNvSpPr>
                    <a:spLocks/>
                  </p:cNvSpPr>
                  <p:nvPr/>
                </p:nvSpPr>
                <p:spPr bwMode="auto">
                  <a:xfrm>
                    <a:off x="2782" y="2496"/>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1" name="Freeform 185"/>
                  <p:cNvSpPr>
                    <a:spLocks/>
                  </p:cNvSpPr>
                  <p:nvPr/>
                </p:nvSpPr>
                <p:spPr bwMode="auto">
                  <a:xfrm>
                    <a:off x="2782" y="2520"/>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0202" name="Group 186"/>
            <p:cNvGrpSpPr>
              <a:grpSpLocks/>
            </p:cNvGrpSpPr>
            <p:nvPr/>
          </p:nvGrpSpPr>
          <p:grpSpPr bwMode="auto">
            <a:xfrm>
              <a:off x="2826" y="2149"/>
              <a:ext cx="213" cy="501"/>
              <a:chOff x="2826" y="2149"/>
              <a:chExt cx="213" cy="501"/>
            </a:xfrm>
          </p:grpSpPr>
          <p:grpSp>
            <p:nvGrpSpPr>
              <p:cNvPr id="1110203" name="Group 187"/>
              <p:cNvGrpSpPr>
                <a:grpSpLocks/>
              </p:cNvGrpSpPr>
              <p:nvPr/>
            </p:nvGrpSpPr>
            <p:grpSpPr bwMode="auto">
              <a:xfrm>
                <a:off x="2826" y="2149"/>
                <a:ext cx="213" cy="501"/>
                <a:chOff x="2826" y="2149"/>
                <a:chExt cx="213" cy="501"/>
              </a:xfrm>
            </p:grpSpPr>
            <p:sp>
              <p:nvSpPr>
                <p:cNvPr id="1110204" name="Freeform 188"/>
                <p:cNvSpPr>
                  <a:spLocks/>
                </p:cNvSpPr>
                <p:nvPr/>
              </p:nvSpPr>
              <p:spPr bwMode="auto">
                <a:xfrm>
                  <a:off x="2826" y="2149"/>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0205" name="Freeform 189"/>
                <p:cNvSpPr>
                  <a:spLocks/>
                </p:cNvSpPr>
                <p:nvPr/>
              </p:nvSpPr>
              <p:spPr bwMode="auto">
                <a:xfrm>
                  <a:off x="2826" y="2617"/>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0206" name="Group 190"/>
              <p:cNvGrpSpPr>
                <a:grpSpLocks/>
              </p:cNvGrpSpPr>
              <p:nvPr/>
            </p:nvGrpSpPr>
            <p:grpSpPr bwMode="auto">
              <a:xfrm>
                <a:off x="2847" y="2158"/>
                <a:ext cx="187" cy="22"/>
                <a:chOff x="2847" y="2158"/>
                <a:chExt cx="187" cy="22"/>
              </a:xfrm>
            </p:grpSpPr>
            <p:sp>
              <p:nvSpPr>
                <p:cNvPr id="1110207" name="Oval 191"/>
                <p:cNvSpPr>
                  <a:spLocks noChangeArrowheads="1"/>
                </p:cNvSpPr>
                <p:nvPr/>
              </p:nvSpPr>
              <p:spPr bwMode="auto">
                <a:xfrm>
                  <a:off x="3018" y="2164"/>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08" name="Oval 192"/>
                <p:cNvSpPr>
                  <a:spLocks noChangeArrowheads="1"/>
                </p:cNvSpPr>
                <p:nvPr/>
              </p:nvSpPr>
              <p:spPr bwMode="auto">
                <a:xfrm>
                  <a:off x="2847" y="2158"/>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0209" name="Group 193"/>
              <p:cNvGrpSpPr>
                <a:grpSpLocks/>
              </p:cNvGrpSpPr>
              <p:nvPr/>
            </p:nvGrpSpPr>
            <p:grpSpPr bwMode="auto">
              <a:xfrm>
                <a:off x="2833" y="2605"/>
                <a:ext cx="143" cy="21"/>
                <a:chOff x="2833" y="2605"/>
                <a:chExt cx="143" cy="21"/>
              </a:xfrm>
            </p:grpSpPr>
            <p:sp>
              <p:nvSpPr>
                <p:cNvPr id="1110210" name="Oval 194"/>
                <p:cNvSpPr>
                  <a:spLocks noChangeArrowheads="1"/>
                </p:cNvSpPr>
                <p:nvPr/>
              </p:nvSpPr>
              <p:spPr bwMode="auto">
                <a:xfrm>
                  <a:off x="2960" y="260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0211" name="Oval 195"/>
                <p:cNvSpPr>
                  <a:spLocks noChangeArrowheads="1"/>
                </p:cNvSpPr>
                <p:nvPr/>
              </p:nvSpPr>
              <p:spPr bwMode="auto">
                <a:xfrm>
                  <a:off x="2833" y="26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0249" name="Rectangle 233"/>
          <p:cNvSpPr>
            <a:spLocks noChangeArrowheads="1"/>
          </p:cNvSpPr>
          <p:nvPr/>
        </p:nvSpPr>
        <p:spPr bwMode="auto">
          <a:xfrm>
            <a:off x="9677400" y="3886200"/>
            <a:ext cx="844550" cy="100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a:latin typeface="Tahoma" charset="0"/>
              </a:rPr>
              <a:t>World</a:t>
            </a:r>
          </a:p>
          <a:p>
            <a:pPr defTabSz="936625" eaLnBrk="0" hangingPunct="0"/>
            <a:r>
              <a:rPr lang="en-US" sz="2000">
                <a:latin typeface="Tahoma" charset="0"/>
              </a:rPr>
              <a:t>Wide</a:t>
            </a:r>
          </a:p>
          <a:p>
            <a:pPr defTabSz="936625" eaLnBrk="0" hangingPunct="0"/>
            <a:r>
              <a:rPr lang="en-US" sz="2000">
                <a:latin typeface="Tahoma" charset="0"/>
              </a:rPr>
              <a:t>Web</a:t>
            </a:r>
            <a:endParaRPr lang="en-US" sz="2000" b="1" i="1">
              <a:latin typeface="Tahoma" charset="0"/>
            </a:endParaRPr>
          </a:p>
        </p:txBody>
      </p:sp>
      <p:graphicFrame>
        <p:nvGraphicFramePr>
          <p:cNvPr id="1110250" name="Object 234"/>
          <p:cNvGraphicFramePr>
            <a:graphicFrameLocks/>
          </p:cNvGraphicFramePr>
          <p:nvPr/>
        </p:nvGraphicFramePr>
        <p:xfrm>
          <a:off x="5715000" y="2057401"/>
          <a:ext cx="1530350" cy="1069975"/>
        </p:xfrm>
        <a:graphic>
          <a:graphicData uri="http://schemas.openxmlformats.org/presentationml/2006/ole">
            <mc:AlternateContent xmlns:mc="http://schemas.openxmlformats.org/markup-compatibility/2006">
              <mc:Choice xmlns:v="urn:schemas-microsoft-com:vml" Requires="v">
                <p:oleObj name="ClipArt" r:id="rId3" imgW="3662339" imgH="3566398" progId="MS_ClipArt_Gallery.2">
                  <p:embed/>
                </p:oleObj>
              </mc:Choice>
              <mc:Fallback>
                <p:oleObj name="ClipArt" r:id="rId3" imgW="3662339" imgH="3566398" progId="MS_ClipArt_Gallery.2">
                  <p:embed/>
                  <p:pic>
                    <p:nvPicPr>
                      <p:cNvPr id="1110250" name="Object 2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57401"/>
                        <a:ext cx="1530350" cy="106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10251" name="Picture 2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1950" y="16129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10253" name="Line 237"/>
          <p:cNvSpPr>
            <a:spLocks noChangeShapeType="1"/>
          </p:cNvSpPr>
          <p:nvPr/>
        </p:nvSpPr>
        <p:spPr bwMode="auto">
          <a:xfrm flipV="1">
            <a:off x="6248400" y="2982913"/>
            <a:ext cx="6858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10255" name="Object 239"/>
          <p:cNvGraphicFramePr>
            <a:graphicFrameLocks noChangeAspect="1"/>
          </p:cNvGraphicFramePr>
          <p:nvPr/>
        </p:nvGraphicFramePr>
        <p:xfrm>
          <a:off x="8610600" y="3357564"/>
          <a:ext cx="1143000" cy="1076325"/>
        </p:xfrm>
        <a:graphic>
          <a:graphicData uri="http://schemas.openxmlformats.org/presentationml/2006/ole">
            <mc:AlternateContent xmlns:mc="http://schemas.openxmlformats.org/markup-compatibility/2006">
              <mc:Choice xmlns:v="urn:schemas-microsoft-com:vml" Requires="v">
                <p:oleObj name="Clip" r:id="rId6" imgW="874166" imgH="823874" progId="MS_ClipArt_Gallery.2">
                  <p:embed/>
                </p:oleObj>
              </mc:Choice>
              <mc:Fallback>
                <p:oleObj name="Clip" r:id="rId6" imgW="874166" imgH="823874" progId="MS_ClipArt_Gallery.2">
                  <p:embed/>
                  <p:pic>
                    <p:nvPicPr>
                      <p:cNvPr id="1110255" name="Object 2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357564"/>
                        <a:ext cx="1143000" cy="1076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10256" name="Text Box 240"/>
          <p:cNvSpPr txBox="1">
            <a:spLocks noChangeArrowheads="1"/>
          </p:cNvSpPr>
          <p:nvPr/>
        </p:nvSpPr>
        <p:spPr bwMode="auto">
          <a:xfrm>
            <a:off x="10670600" y="5143501"/>
            <a:ext cx="683200"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sz="1050" dirty="0"/>
              <a:t>Berkeley</a:t>
            </a:r>
            <a:endParaRPr lang="en-US" sz="1050" dirty="0">
              <a:solidFill>
                <a:srgbClr val="FF3300"/>
              </a:solidFill>
            </a:endParaRPr>
          </a:p>
        </p:txBody>
      </p:sp>
      <p:pic>
        <p:nvPicPr>
          <p:cNvPr id="2" name="Picture 1" descr="A blue and white logo&#10;&#10;Description automatically generated">
            <a:extLst>
              <a:ext uri="{FF2B5EF4-FFF2-40B4-BE49-F238E27FC236}">
                <a16:creationId xmlns:a16="http://schemas.microsoft.com/office/drawing/2014/main" id="{36412ACA-6EB2-0486-C166-D9A974C568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376" y="3869531"/>
            <a:ext cx="892173" cy="892173"/>
          </a:xfrm>
          <a:prstGeom prst="rect">
            <a:avLst/>
          </a:prstGeom>
        </p:spPr>
      </p:pic>
    </p:spTree>
    <p:extLst>
      <p:ext uri="{BB962C8B-B14F-4D97-AF65-F5344CB8AC3E}">
        <p14:creationId xmlns:p14="http://schemas.microsoft.com/office/powerpoint/2010/main" val="2214128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Data</a:t>
            </a:r>
          </a:p>
        </p:txBody>
      </p:sp>
      <p:pic>
        <p:nvPicPr>
          <p:cNvPr id="5" name="Picture 4"/>
          <p:cNvPicPr>
            <a:picLocks noChangeAspect="1"/>
          </p:cNvPicPr>
          <p:nvPr/>
        </p:nvPicPr>
        <p:blipFill>
          <a:blip r:embed="rId2"/>
          <a:stretch>
            <a:fillRect/>
          </a:stretch>
        </p:blipFill>
        <p:spPr>
          <a:xfrm>
            <a:off x="2447167" y="2236653"/>
            <a:ext cx="8323868" cy="2990102"/>
          </a:xfrm>
          <a:prstGeom prst="rect">
            <a:avLst/>
          </a:prstGeom>
        </p:spPr>
      </p:pic>
      <p:sp>
        <p:nvSpPr>
          <p:cNvPr id="4" name="TextBox 3">
            <a:extLst>
              <a:ext uri="{FF2B5EF4-FFF2-40B4-BE49-F238E27FC236}">
                <a16:creationId xmlns:a16="http://schemas.microsoft.com/office/drawing/2014/main" id="{AFA01C59-6CC7-341E-5B5A-1631144E722A}"/>
              </a:ext>
            </a:extLst>
          </p:cNvPr>
          <p:cNvSpPr txBox="1"/>
          <p:nvPr/>
        </p:nvSpPr>
        <p:spPr>
          <a:xfrm>
            <a:off x="1492758" y="5815767"/>
            <a:ext cx="7267194" cy="677108"/>
          </a:xfrm>
          <a:prstGeom prst="rect">
            <a:avLst/>
          </a:prstGeom>
          <a:noFill/>
        </p:spPr>
        <p:txBody>
          <a:bodyPr wrap="square">
            <a:spAutoFit/>
          </a:bodyPr>
          <a:lstStyle/>
          <a:p>
            <a:r>
              <a:rPr lang="en-US" sz="2000" b="1" dirty="0">
                <a:solidFill>
                  <a:schemeClr val="accent6">
                    <a:lumMod val="75000"/>
                  </a:schemeClr>
                </a:solidFill>
                <a:latin typeface="Algerian" panose="04020705040A02060702" pitchFamily="82" charset="0"/>
              </a:rPr>
              <a:t>Semi - Structured</a:t>
            </a:r>
          </a:p>
          <a:p>
            <a:r>
              <a:rPr lang="en-US" dirty="0">
                <a:solidFill>
                  <a:srgbClr val="C00000"/>
                </a:solidFill>
              </a:rPr>
              <a:t>&lt;Rec1&gt; </a:t>
            </a:r>
            <a:r>
              <a:rPr lang="en-US" dirty="0">
                <a:solidFill>
                  <a:schemeClr val="accent5"/>
                </a:solidFill>
              </a:rPr>
              <a:t>&lt;Vehicle&gt; </a:t>
            </a:r>
            <a:r>
              <a:rPr lang="en-US" dirty="0"/>
              <a:t>Chevy </a:t>
            </a:r>
            <a:r>
              <a:rPr lang="en-US" dirty="0">
                <a:solidFill>
                  <a:schemeClr val="accent5"/>
                </a:solidFill>
              </a:rPr>
              <a:t>&lt;/ Vehicle &gt; </a:t>
            </a:r>
            <a:r>
              <a:rPr lang="en-US" dirty="0">
                <a:solidFill>
                  <a:schemeClr val="accent6"/>
                </a:solidFill>
              </a:rPr>
              <a:t>&lt;Engine&gt;</a:t>
            </a:r>
            <a:r>
              <a:rPr lang="en-US" dirty="0"/>
              <a:t> V8 </a:t>
            </a:r>
            <a:r>
              <a:rPr lang="en-US" dirty="0">
                <a:solidFill>
                  <a:schemeClr val="accent6"/>
                </a:solidFill>
              </a:rPr>
              <a:t>&lt;/Engine&gt;</a:t>
            </a:r>
            <a:r>
              <a:rPr lang="en-US" dirty="0">
                <a:solidFill>
                  <a:srgbClr val="C00000"/>
                </a:solidFill>
              </a:rPr>
              <a:t>&lt;/Rec1&gt; </a:t>
            </a:r>
          </a:p>
        </p:txBody>
      </p:sp>
    </p:spTree>
    <p:extLst>
      <p:ext uri="{BB962C8B-B14F-4D97-AF65-F5344CB8AC3E}">
        <p14:creationId xmlns:p14="http://schemas.microsoft.com/office/powerpoint/2010/main" val="234062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307" name="Rectangle 243"/>
          <p:cNvSpPr>
            <a:spLocks noGrp="1" noChangeArrowheads="1"/>
          </p:cNvSpPr>
          <p:nvPr>
            <p:ph type="title"/>
          </p:nvPr>
        </p:nvSpPr>
        <p:spPr>
          <a:xfrm>
            <a:off x="603250" y="126207"/>
            <a:ext cx="10515600" cy="1325563"/>
          </a:xfrm>
        </p:spPr>
        <p:txBody>
          <a:bodyPr>
            <a:normAutofit/>
          </a:bodyPr>
          <a:lstStyle/>
          <a:p>
            <a:r>
              <a:rPr lang="en-US" sz="4000" dirty="0"/>
              <a:t>Goal: Unified Access to Data</a:t>
            </a:r>
          </a:p>
        </p:txBody>
      </p:sp>
      <p:sp>
        <p:nvSpPr>
          <p:cNvPr id="1112067" name="Line 3"/>
          <p:cNvSpPr>
            <a:spLocks noChangeShapeType="1"/>
          </p:cNvSpPr>
          <p:nvPr/>
        </p:nvSpPr>
        <p:spPr bwMode="auto">
          <a:xfrm>
            <a:off x="7385050" y="2894013"/>
            <a:ext cx="1676400" cy="6858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8" name="Line 4"/>
          <p:cNvSpPr>
            <a:spLocks noChangeShapeType="1"/>
          </p:cNvSpPr>
          <p:nvPr/>
        </p:nvSpPr>
        <p:spPr bwMode="auto">
          <a:xfrm flipV="1">
            <a:off x="3727450" y="2894013"/>
            <a:ext cx="1524000" cy="5334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69" name="Line 5"/>
          <p:cNvSpPr>
            <a:spLocks noChangeShapeType="1"/>
          </p:cNvSpPr>
          <p:nvPr/>
        </p:nvSpPr>
        <p:spPr bwMode="auto">
          <a:xfrm>
            <a:off x="6394450" y="2894013"/>
            <a:ext cx="60960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0" name="Line 6"/>
          <p:cNvSpPr>
            <a:spLocks noChangeShapeType="1"/>
          </p:cNvSpPr>
          <p:nvPr/>
        </p:nvSpPr>
        <p:spPr bwMode="auto">
          <a:xfrm flipH="1">
            <a:off x="5327650" y="2894013"/>
            <a:ext cx="533400" cy="7620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2071" name="Group 7"/>
          <p:cNvGrpSpPr>
            <a:grpSpLocks/>
          </p:cNvGrpSpPr>
          <p:nvPr/>
        </p:nvGrpSpPr>
        <p:grpSpPr bwMode="auto">
          <a:xfrm>
            <a:off x="4495800" y="2362200"/>
            <a:ext cx="3263900" cy="520700"/>
            <a:chOff x="1876" y="1393"/>
            <a:chExt cx="2056" cy="328"/>
          </a:xfrm>
        </p:grpSpPr>
        <p:sp>
          <p:nvSpPr>
            <p:cNvPr id="1112072" name="Rectangle 8"/>
            <p:cNvSpPr>
              <a:spLocks noChangeArrowheads="1"/>
            </p:cNvSpPr>
            <p:nvPr/>
          </p:nvSpPr>
          <p:spPr bwMode="auto">
            <a:xfrm>
              <a:off x="1876" y="1393"/>
              <a:ext cx="205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3" name="Rectangle 9"/>
            <p:cNvSpPr>
              <a:spLocks noChangeArrowheads="1"/>
            </p:cNvSpPr>
            <p:nvPr/>
          </p:nvSpPr>
          <p:spPr bwMode="auto">
            <a:xfrm>
              <a:off x="1945" y="1432"/>
              <a:ext cx="1918" cy="25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r>
                <a:rPr lang="en-US" sz="2000">
                  <a:latin typeface="Arial Rounded MT Bold" charset="0"/>
                </a:rPr>
                <a:t>Integration System</a:t>
              </a:r>
            </a:p>
          </p:txBody>
        </p:sp>
      </p:grpSp>
      <p:sp>
        <p:nvSpPr>
          <p:cNvPr id="1112074" name="Line 10"/>
          <p:cNvSpPr>
            <a:spLocks noChangeShapeType="1"/>
          </p:cNvSpPr>
          <p:nvPr/>
        </p:nvSpPr>
        <p:spPr bwMode="auto">
          <a:xfrm>
            <a:off x="6165850" y="1751013"/>
            <a:ext cx="0" cy="6096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075" name="Rectangle 11"/>
          <p:cNvSpPr>
            <a:spLocks noChangeArrowheads="1"/>
          </p:cNvSpPr>
          <p:nvPr/>
        </p:nvSpPr>
        <p:spPr bwMode="auto">
          <a:xfrm>
            <a:off x="2209800" y="4800600"/>
            <a:ext cx="8229600" cy="16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eaLnBrk="0" hangingPunct="0">
              <a:spcBef>
                <a:spcPct val="20000"/>
              </a:spcBef>
              <a:buFontTx/>
              <a:buChar char="•"/>
            </a:pPr>
            <a:r>
              <a:rPr lang="en-US" sz="2800"/>
              <a:t>Collects and combines information</a:t>
            </a:r>
          </a:p>
          <a:p>
            <a:pPr marL="342900" indent="-342900" eaLnBrk="0" hangingPunct="0">
              <a:spcBef>
                <a:spcPct val="20000"/>
              </a:spcBef>
              <a:buFontTx/>
              <a:buChar char="•"/>
            </a:pPr>
            <a:r>
              <a:rPr lang="en-US" sz="2800"/>
              <a:t>Provides integrated view, uniform user interface</a:t>
            </a:r>
          </a:p>
          <a:p>
            <a:pPr marL="342900" indent="-342900" eaLnBrk="0" hangingPunct="0">
              <a:spcBef>
                <a:spcPct val="20000"/>
              </a:spcBef>
              <a:buFontTx/>
              <a:buChar char="•"/>
            </a:pPr>
            <a:r>
              <a:rPr lang="en-US" sz="2800"/>
              <a:t>Supports sharing</a:t>
            </a:r>
          </a:p>
        </p:txBody>
      </p:sp>
      <p:grpSp>
        <p:nvGrpSpPr>
          <p:cNvPr id="1112076" name="Group 12"/>
          <p:cNvGrpSpPr>
            <a:grpSpLocks/>
          </p:cNvGrpSpPr>
          <p:nvPr/>
        </p:nvGrpSpPr>
        <p:grpSpPr bwMode="auto">
          <a:xfrm>
            <a:off x="1863725" y="3349625"/>
            <a:ext cx="2014538" cy="1303338"/>
            <a:chOff x="218" y="2015"/>
            <a:chExt cx="1269" cy="821"/>
          </a:xfrm>
        </p:grpSpPr>
        <p:sp>
          <p:nvSpPr>
            <p:cNvPr id="1112077" name="Freeform 13"/>
            <p:cNvSpPr>
              <a:spLocks/>
            </p:cNvSpPr>
            <p:nvPr/>
          </p:nvSpPr>
          <p:spPr bwMode="auto">
            <a:xfrm>
              <a:off x="218" y="2015"/>
              <a:ext cx="1269" cy="821"/>
            </a:xfrm>
            <a:custGeom>
              <a:avLst/>
              <a:gdLst>
                <a:gd name="T0" fmla="*/ 152 w 1269"/>
                <a:gd name="T1" fmla="*/ 217 h 821"/>
                <a:gd name="T2" fmla="*/ 69 w 1269"/>
                <a:gd name="T3" fmla="*/ 267 h 821"/>
                <a:gd name="T4" fmla="*/ 27 w 1269"/>
                <a:gd name="T5" fmla="*/ 352 h 821"/>
                <a:gd name="T6" fmla="*/ 110 w 1269"/>
                <a:gd name="T7" fmla="*/ 385 h 821"/>
                <a:gd name="T8" fmla="*/ 138 w 1269"/>
                <a:gd name="T9" fmla="*/ 402 h 821"/>
                <a:gd name="T10" fmla="*/ 55 w 1269"/>
                <a:gd name="T11" fmla="*/ 484 h 821"/>
                <a:gd name="T12" fmla="*/ 0 w 1269"/>
                <a:gd name="T13" fmla="*/ 585 h 821"/>
                <a:gd name="T14" fmla="*/ 41 w 1269"/>
                <a:gd name="T15" fmla="*/ 669 h 821"/>
                <a:gd name="T16" fmla="*/ 124 w 1269"/>
                <a:gd name="T17" fmla="*/ 669 h 821"/>
                <a:gd name="T18" fmla="*/ 164 w 1269"/>
                <a:gd name="T19" fmla="*/ 701 h 821"/>
                <a:gd name="T20" fmla="*/ 206 w 1269"/>
                <a:gd name="T21" fmla="*/ 768 h 821"/>
                <a:gd name="T22" fmla="*/ 289 w 1269"/>
                <a:gd name="T23" fmla="*/ 802 h 821"/>
                <a:gd name="T24" fmla="*/ 372 w 1269"/>
                <a:gd name="T25" fmla="*/ 802 h 821"/>
                <a:gd name="T26" fmla="*/ 455 w 1269"/>
                <a:gd name="T27" fmla="*/ 768 h 821"/>
                <a:gd name="T28" fmla="*/ 523 w 1269"/>
                <a:gd name="T29" fmla="*/ 736 h 821"/>
                <a:gd name="T30" fmla="*/ 606 w 1269"/>
                <a:gd name="T31" fmla="*/ 768 h 821"/>
                <a:gd name="T32" fmla="*/ 689 w 1269"/>
                <a:gd name="T33" fmla="*/ 785 h 821"/>
                <a:gd name="T34" fmla="*/ 772 w 1269"/>
                <a:gd name="T35" fmla="*/ 768 h 821"/>
                <a:gd name="T36" fmla="*/ 840 w 1269"/>
                <a:gd name="T37" fmla="*/ 701 h 821"/>
                <a:gd name="T38" fmla="*/ 909 w 1269"/>
                <a:gd name="T39" fmla="*/ 684 h 821"/>
                <a:gd name="T40" fmla="*/ 992 w 1269"/>
                <a:gd name="T41" fmla="*/ 701 h 821"/>
                <a:gd name="T42" fmla="*/ 1075 w 1269"/>
                <a:gd name="T43" fmla="*/ 701 h 821"/>
                <a:gd name="T44" fmla="*/ 1143 w 1269"/>
                <a:gd name="T45" fmla="*/ 619 h 821"/>
                <a:gd name="T46" fmla="*/ 1171 w 1269"/>
                <a:gd name="T47" fmla="*/ 518 h 821"/>
                <a:gd name="T48" fmla="*/ 1254 w 1269"/>
                <a:gd name="T49" fmla="*/ 484 h 821"/>
                <a:gd name="T50" fmla="*/ 1240 w 1269"/>
                <a:gd name="T51" fmla="*/ 385 h 821"/>
                <a:gd name="T52" fmla="*/ 1157 w 1269"/>
                <a:gd name="T53" fmla="*/ 301 h 821"/>
                <a:gd name="T54" fmla="*/ 1075 w 1269"/>
                <a:gd name="T55" fmla="*/ 234 h 821"/>
                <a:gd name="T56" fmla="*/ 1103 w 1269"/>
                <a:gd name="T57" fmla="*/ 183 h 821"/>
                <a:gd name="T58" fmla="*/ 1115 w 1269"/>
                <a:gd name="T59" fmla="*/ 83 h 821"/>
                <a:gd name="T60" fmla="*/ 1033 w 1269"/>
                <a:gd name="T61" fmla="*/ 51 h 821"/>
                <a:gd name="T62" fmla="*/ 951 w 1269"/>
                <a:gd name="T63" fmla="*/ 51 h 821"/>
                <a:gd name="T64" fmla="*/ 909 w 1269"/>
                <a:gd name="T65" fmla="*/ 17 h 821"/>
                <a:gd name="T66" fmla="*/ 812 w 1269"/>
                <a:gd name="T67" fmla="*/ 0 h 821"/>
                <a:gd name="T68" fmla="*/ 730 w 1269"/>
                <a:gd name="T69" fmla="*/ 0 h 821"/>
                <a:gd name="T70" fmla="*/ 647 w 1269"/>
                <a:gd name="T71" fmla="*/ 34 h 821"/>
                <a:gd name="T72" fmla="*/ 564 w 1269"/>
                <a:gd name="T73" fmla="*/ 51 h 821"/>
                <a:gd name="T74" fmla="*/ 523 w 1269"/>
                <a:gd name="T75" fmla="*/ 51 h 821"/>
                <a:gd name="T76" fmla="*/ 441 w 1269"/>
                <a:gd name="T77" fmla="*/ 17 h 821"/>
                <a:gd name="T78" fmla="*/ 358 w 1269"/>
                <a:gd name="T79" fmla="*/ 17 h 821"/>
                <a:gd name="T80" fmla="*/ 275 w 1269"/>
                <a:gd name="T81" fmla="*/ 34 h 821"/>
                <a:gd name="T82" fmla="*/ 192 w 1269"/>
                <a:gd name="T83" fmla="*/ 100 h 821"/>
                <a:gd name="T84" fmla="*/ 164 w 1269"/>
                <a:gd name="T85" fmla="*/ 20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9" h="821">
                  <a:moveTo>
                    <a:pt x="178" y="251"/>
                  </a:moveTo>
                  <a:lnTo>
                    <a:pt x="178" y="217"/>
                  </a:lnTo>
                  <a:lnTo>
                    <a:pt x="152" y="217"/>
                  </a:lnTo>
                  <a:lnTo>
                    <a:pt x="124" y="234"/>
                  </a:lnTo>
                  <a:lnTo>
                    <a:pt x="96" y="251"/>
                  </a:lnTo>
                  <a:lnTo>
                    <a:pt x="69" y="267"/>
                  </a:lnTo>
                  <a:lnTo>
                    <a:pt x="41" y="284"/>
                  </a:lnTo>
                  <a:lnTo>
                    <a:pt x="27" y="318"/>
                  </a:lnTo>
                  <a:lnTo>
                    <a:pt x="27" y="352"/>
                  </a:lnTo>
                  <a:lnTo>
                    <a:pt x="55" y="368"/>
                  </a:lnTo>
                  <a:lnTo>
                    <a:pt x="82" y="385"/>
                  </a:lnTo>
                  <a:lnTo>
                    <a:pt x="110" y="385"/>
                  </a:lnTo>
                  <a:lnTo>
                    <a:pt x="138" y="385"/>
                  </a:lnTo>
                  <a:lnTo>
                    <a:pt x="164" y="402"/>
                  </a:lnTo>
                  <a:lnTo>
                    <a:pt x="138" y="402"/>
                  </a:lnTo>
                  <a:lnTo>
                    <a:pt x="110" y="434"/>
                  </a:lnTo>
                  <a:lnTo>
                    <a:pt x="82" y="451"/>
                  </a:lnTo>
                  <a:lnTo>
                    <a:pt x="55" y="484"/>
                  </a:lnTo>
                  <a:lnTo>
                    <a:pt x="27" y="518"/>
                  </a:lnTo>
                  <a:lnTo>
                    <a:pt x="13" y="552"/>
                  </a:lnTo>
                  <a:lnTo>
                    <a:pt x="0" y="585"/>
                  </a:lnTo>
                  <a:lnTo>
                    <a:pt x="0" y="619"/>
                  </a:lnTo>
                  <a:lnTo>
                    <a:pt x="13" y="669"/>
                  </a:lnTo>
                  <a:lnTo>
                    <a:pt x="41" y="669"/>
                  </a:lnTo>
                  <a:lnTo>
                    <a:pt x="69" y="669"/>
                  </a:lnTo>
                  <a:lnTo>
                    <a:pt x="96" y="669"/>
                  </a:lnTo>
                  <a:lnTo>
                    <a:pt x="124" y="669"/>
                  </a:lnTo>
                  <a:lnTo>
                    <a:pt x="152" y="669"/>
                  </a:lnTo>
                  <a:lnTo>
                    <a:pt x="178" y="669"/>
                  </a:lnTo>
                  <a:lnTo>
                    <a:pt x="164" y="701"/>
                  </a:lnTo>
                  <a:lnTo>
                    <a:pt x="164" y="736"/>
                  </a:lnTo>
                  <a:lnTo>
                    <a:pt x="178" y="768"/>
                  </a:lnTo>
                  <a:lnTo>
                    <a:pt x="206" y="768"/>
                  </a:lnTo>
                  <a:lnTo>
                    <a:pt x="234" y="785"/>
                  </a:lnTo>
                  <a:lnTo>
                    <a:pt x="261" y="802"/>
                  </a:lnTo>
                  <a:lnTo>
                    <a:pt x="289" y="802"/>
                  </a:lnTo>
                  <a:lnTo>
                    <a:pt x="317" y="820"/>
                  </a:lnTo>
                  <a:lnTo>
                    <a:pt x="344" y="820"/>
                  </a:lnTo>
                  <a:lnTo>
                    <a:pt x="372" y="802"/>
                  </a:lnTo>
                  <a:lnTo>
                    <a:pt x="399" y="802"/>
                  </a:lnTo>
                  <a:lnTo>
                    <a:pt x="427" y="785"/>
                  </a:lnTo>
                  <a:lnTo>
                    <a:pt x="455" y="768"/>
                  </a:lnTo>
                  <a:lnTo>
                    <a:pt x="469" y="736"/>
                  </a:lnTo>
                  <a:lnTo>
                    <a:pt x="495" y="719"/>
                  </a:lnTo>
                  <a:lnTo>
                    <a:pt x="523" y="736"/>
                  </a:lnTo>
                  <a:lnTo>
                    <a:pt x="551" y="753"/>
                  </a:lnTo>
                  <a:lnTo>
                    <a:pt x="578" y="753"/>
                  </a:lnTo>
                  <a:lnTo>
                    <a:pt x="606" y="768"/>
                  </a:lnTo>
                  <a:lnTo>
                    <a:pt x="634" y="768"/>
                  </a:lnTo>
                  <a:lnTo>
                    <a:pt x="661" y="785"/>
                  </a:lnTo>
                  <a:lnTo>
                    <a:pt x="689" y="785"/>
                  </a:lnTo>
                  <a:lnTo>
                    <a:pt x="716" y="785"/>
                  </a:lnTo>
                  <a:lnTo>
                    <a:pt x="744" y="785"/>
                  </a:lnTo>
                  <a:lnTo>
                    <a:pt x="772" y="768"/>
                  </a:lnTo>
                  <a:lnTo>
                    <a:pt x="798" y="753"/>
                  </a:lnTo>
                  <a:lnTo>
                    <a:pt x="812" y="719"/>
                  </a:lnTo>
                  <a:lnTo>
                    <a:pt x="840" y="701"/>
                  </a:lnTo>
                  <a:lnTo>
                    <a:pt x="854" y="669"/>
                  </a:lnTo>
                  <a:lnTo>
                    <a:pt x="881" y="669"/>
                  </a:lnTo>
                  <a:lnTo>
                    <a:pt x="909" y="684"/>
                  </a:lnTo>
                  <a:lnTo>
                    <a:pt x="937" y="684"/>
                  </a:lnTo>
                  <a:lnTo>
                    <a:pt x="964" y="701"/>
                  </a:lnTo>
                  <a:lnTo>
                    <a:pt x="992" y="701"/>
                  </a:lnTo>
                  <a:lnTo>
                    <a:pt x="1020" y="719"/>
                  </a:lnTo>
                  <a:lnTo>
                    <a:pt x="1047" y="701"/>
                  </a:lnTo>
                  <a:lnTo>
                    <a:pt x="1075" y="701"/>
                  </a:lnTo>
                  <a:lnTo>
                    <a:pt x="1103" y="684"/>
                  </a:lnTo>
                  <a:lnTo>
                    <a:pt x="1129" y="653"/>
                  </a:lnTo>
                  <a:lnTo>
                    <a:pt x="1143" y="619"/>
                  </a:lnTo>
                  <a:lnTo>
                    <a:pt x="1157" y="585"/>
                  </a:lnTo>
                  <a:lnTo>
                    <a:pt x="1171" y="552"/>
                  </a:lnTo>
                  <a:lnTo>
                    <a:pt x="1171" y="518"/>
                  </a:lnTo>
                  <a:lnTo>
                    <a:pt x="1198" y="518"/>
                  </a:lnTo>
                  <a:lnTo>
                    <a:pt x="1226" y="501"/>
                  </a:lnTo>
                  <a:lnTo>
                    <a:pt x="1254" y="484"/>
                  </a:lnTo>
                  <a:lnTo>
                    <a:pt x="1268" y="451"/>
                  </a:lnTo>
                  <a:lnTo>
                    <a:pt x="1254" y="417"/>
                  </a:lnTo>
                  <a:lnTo>
                    <a:pt x="1240" y="385"/>
                  </a:lnTo>
                  <a:lnTo>
                    <a:pt x="1212" y="352"/>
                  </a:lnTo>
                  <a:lnTo>
                    <a:pt x="1185" y="318"/>
                  </a:lnTo>
                  <a:lnTo>
                    <a:pt x="1157" y="301"/>
                  </a:lnTo>
                  <a:lnTo>
                    <a:pt x="1129" y="267"/>
                  </a:lnTo>
                  <a:lnTo>
                    <a:pt x="1103" y="251"/>
                  </a:lnTo>
                  <a:lnTo>
                    <a:pt x="1075" y="234"/>
                  </a:lnTo>
                  <a:lnTo>
                    <a:pt x="1047" y="234"/>
                  </a:lnTo>
                  <a:lnTo>
                    <a:pt x="1075" y="217"/>
                  </a:lnTo>
                  <a:lnTo>
                    <a:pt x="1103" y="183"/>
                  </a:lnTo>
                  <a:lnTo>
                    <a:pt x="1115" y="150"/>
                  </a:lnTo>
                  <a:lnTo>
                    <a:pt x="1129" y="118"/>
                  </a:lnTo>
                  <a:lnTo>
                    <a:pt x="1115" y="83"/>
                  </a:lnTo>
                  <a:lnTo>
                    <a:pt x="1089" y="66"/>
                  </a:lnTo>
                  <a:lnTo>
                    <a:pt x="1061" y="66"/>
                  </a:lnTo>
                  <a:lnTo>
                    <a:pt x="1033" y="51"/>
                  </a:lnTo>
                  <a:lnTo>
                    <a:pt x="1006" y="51"/>
                  </a:lnTo>
                  <a:lnTo>
                    <a:pt x="978" y="51"/>
                  </a:lnTo>
                  <a:lnTo>
                    <a:pt x="951" y="51"/>
                  </a:lnTo>
                  <a:lnTo>
                    <a:pt x="923" y="51"/>
                  </a:lnTo>
                  <a:lnTo>
                    <a:pt x="895" y="51"/>
                  </a:lnTo>
                  <a:lnTo>
                    <a:pt x="909" y="17"/>
                  </a:lnTo>
                  <a:lnTo>
                    <a:pt x="881" y="0"/>
                  </a:lnTo>
                  <a:lnTo>
                    <a:pt x="854" y="0"/>
                  </a:lnTo>
                  <a:lnTo>
                    <a:pt x="812" y="0"/>
                  </a:lnTo>
                  <a:lnTo>
                    <a:pt x="786" y="0"/>
                  </a:lnTo>
                  <a:lnTo>
                    <a:pt x="758" y="0"/>
                  </a:lnTo>
                  <a:lnTo>
                    <a:pt x="730" y="0"/>
                  </a:lnTo>
                  <a:lnTo>
                    <a:pt x="703" y="0"/>
                  </a:lnTo>
                  <a:lnTo>
                    <a:pt x="675" y="17"/>
                  </a:lnTo>
                  <a:lnTo>
                    <a:pt x="647" y="34"/>
                  </a:lnTo>
                  <a:lnTo>
                    <a:pt x="620" y="34"/>
                  </a:lnTo>
                  <a:lnTo>
                    <a:pt x="592" y="51"/>
                  </a:lnTo>
                  <a:lnTo>
                    <a:pt x="564" y="51"/>
                  </a:lnTo>
                  <a:lnTo>
                    <a:pt x="537" y="66"/>
                  </a:lnTo>
                  <a:lnTo>
                    <a:pt x="509" y="83"/>
                  </a:lnTo>
                  <a:lnTo>
                    <a:pt x="523" y="51"/>
                  </a:lnTo>
                  <a:lnTo>
                    <a:pt x="495" y="34"/>
                  </a:lnTo>
                  <a:lnTo>
                    <a:pt x="469" y="17"/>
                  </a:lnTo>
                  <a:lnTo>
                    <a:pt x="441" y="17"/>
                  </a:lnTo>
                  <a:lnTo>
                    <a:pt x="413" y="17"/>
                  </a:lnTo>
                  <a:lnTo>
                    <a:pt x="386" y="17"/>
                  </a:lnTo>
                  <a:lnTo>
                    <a:pt x="358" y="17"/>
                  </a:lnTo>
                  <a:lnTo>
                    <a:pt x="330" y="34"/>
                  </a:lnTo>
                  <a:lnTo>
                    <a:pt x="303" y="34"/>
                  </a:lnTo>
                  <a:lnTo>
                    <a:pt x="275" y="34"/>
                  </a:lnTo>
                  <a:lnTo>
                    <a:pt x="247" y="51"/>
                  </a:lnTo>
                  <a:lnTo>
                    <a:pt x="220" y="83"/>
                  </a:lnTo>
                  <a:lnTo>
                    <a:pt x="192" y="100"/>
                  </a:lnTo>
                  <a:lnTo>
                    <a:pt x="178" y="135"/>
                  </a:lnTo>
                  <a:lnTo>
                    <a:pt x="164" y="166"/>
                  </a:lnTo>
                  <a:lnTo>
                    <a:pt x="164" y="200"/>
                  </a:lnTo>
                  <a:lnTo>
                    <a:pt x="178" y="251"/>
                  </a:lnTo>
                </a:path>
              </a:pathLst>
            </a:custGeom>
            <a:gradFill rotWithShape="0">
              <a:gsLst>
                <a:gs pos="0">
                  <a:srgbClr val="FFFFFF"/>
                </a:gs>
                <a:gs pos="100000">
                  <a:srgbClr val="FFFFFF">
                    <a:gamma/>
                    <a:shade val="89804"/>
                    <a:invGamma/>
                  </a:srgbClr>
                </a:gs>
              </a:gsLst>
              <a:path path="rect">
                <a:fillToRect l="50000" t="50000" r="50000" b="50000"/>
              </a:path>
            </a:gra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078" name="Rectangle 14"/>
            <p:cNvSpPr>
              <a:spLocks noChangeArrowheads="1"/>
            </p:cNvSpPr>
            <p:nvPr/>
          </p:nvSpPr>
          <p:spPr bwMode="auto">
            <a:xfrm>
              <a:off x="513" y="2068"/>
              <a:ext cx="578" cy="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3662" tIns="47625" rIns="93662" bIns="47625">
              <a:spAutoFit/>
            </a:bodyPr>
            <a:lstStyle/>
            <a:p>
              <a:pPr defTabSz="936625" eaLnBrk="0" hangingPunct="0"/>
              <a:r>
                <a:rPr lang="en-US" sz="2000" b="1" i="1">
                  <a:latin typeface="Arial Rounded MT Bold" charset="0"/>
                </a:rPr>
                <a:t>World</a:t>
              </a:r>
            </a:p>
            <a:p>
              <a:pPr defTabSz="936625" eaLnBrk="0" hangingPunct="0"/>
              <a:r>
                <a:rPr lang="en-US" sz="2000" b="1" i="1">
                  <a:latin typeface="Arial Rounded MT Bold" charset="0"/>
                </a:rPr>
                <a:t>Wide</a:t>
              </a:r>
            </a:p>
            <a:p>
              <a:pPr defTabSz="936625" eaLnBrk="0" hangingPunct="0"/>
              <a:r>
                <a:rPr lang="en-US" sz="2000" b="1" i="1">
                  <a:latin typeface="Arial Rounded MT Bold" charset="0"/>
                </a:rPr>
                <a:t>Web</a:t>
              </a:r>
            </a:p>
          </p:txBody>
        </p:sp>
      </p:grpSp>
      <p:sp>
        <p:nvSpPr>
          <p:cNvPr id="1112079" name="Rectangle 15"/>
          <p:cNvSpPr>
            <a:spLocks noChangeArrowheads="1"/>
          </p:cNvSpPr>
          <p:nvPr/>
        </p:nvSpPr>
        <p:spPr bwMode="auto">
          <a:xfrm>
            <a:off x="4532263" y="4406064"/>
            <a:ext cx="576312"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IOT</a:t>
            </a:r>
          </a:p>
        </p:txBody>
      </p:sp>
      <p:sp>
        <p:nvSpPr>
          <p:cNvPr id="1112218" name="Rectangle 154"/>
          <p:cNvSpPr>
            <a:spLocks noChangeArrowheads="1"/>
          </p:cNvSpPr>
          <p:nvPr/>
        </p:nvSpPr>
        <p:spPr bwMode="auto">
          <a:xfrm>
            <a:off x="6597652" y="4319588"/>
            <a:ext cx="13762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Databases</a:t>
            </a:r>
          </a:p>
        </p:txBody>
      </p:sp>
      <p:grpSp>
        <p:nvGrpSpPr>
          <p:cNvPr id="1112219" name="Group 155"/>
          <p:cNvGrpSpPr>
            <a:grpSpLocks/>
          </p:cNvGrpSpPr>
          <p:nvPr/>
        </p:nvGrpSpPr>
        <p:grpSpPr bwMode="auto">
          <a:xfrm>
            <a:off x="6937375" y="3486150"/>
            <a:ext cx="623888" cy="795338"/>
            <a:chOff x="3414" y="2101"/>
            <a:chExt cx="393" cy="501"/>
          </a:xfrm>
        </p:grpSpPr>
        <p:grpSp>
          <p:nvGrpSpPr>
            <p:cNvPr id="1112220" name="Group 156"/>
            <p:cNvGrpSpPr>
              <a:grpSpLocks/>
            </p:cNvGrpSpPr>
            <p:nvPr/>
          </p:nvGrpSpPr>
          <p:grpSpPr bwMode="auto">
            <a:xfrm>
              <a:off x="3414" y="2101"/>
              <a:ext cx="193" cy="501"/>
              <a:chOff x="3414" y="2101"/>
              <a:chExt cx="193" cy="501"/>
            </a:xfrm>
          </p:grpSpPr>
          <p:sp>
            <p:nvSpPr>
              <p:cNvPr id="1112221" name="Freeform 157"/>
              <p:cNvSpPr>
                <a:spLocks/>
              </p:cNvSpPr>
              <p:nvPr/>
            </p:nvSpPr>
            <p:spPr bwMode="auto">
              <a:xfrm>
                <a:off x="3414" y="2101"/>
                <a:ext cx="193" cy="476"/>
              </a:xfrm>
              <a:custGeom>
                <a:avLst/>
                <a:gdLst>
                  <a:gd name="T0" fmla="*/ 192 w 193"/>
                  <a:gd name="T1" fmla="*/ 0 h 476"/>
                  <a:gd name="T2" fmla="*/ 180 w 193"/>
                  <a:gd name="T3" fmla="*/ 475 h 476"/>
                  <a:gd name="T4" fmla="*/ 32 w 193"/>
                  <a:gd name="T5" fmla="*/ 456 h 476"/>
                  <a:gd name="T6" fmla="*/ 0 w 193"/>
                  <a:gd name="T7" fmla="*/ 40 h 476"/>
                  <a:gd name="T8" fmla="*/ 192 w 193"/>
                  <a:gd name="T9" fmla="*/ 0 h 476"/>
                </a:gdLst>
                <a:ahLst/>
                <a:cxnLst>
                  <a:cxn ang="0">
                    <a:pos x="T0" y="T1"/>
                  </a:cxn>
                  <a:cxn ang="0">
                    <a:pos x="T2" y="T3"/>
                  </a:cxn>
                  <a:cxn ang="0">
                    <a:pos x="T4" y="T5"/>
                  </a:cxn>
                  <a:cxn ang="0">
                    <a:pos x="T6" y="T7"/>
                  </a:cxn>
                  <a:cxn ang="0">
                    <a:pos x="T8" y="T9"/>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2" name="Freeform 158"/>
              <p:cNvSpPr>
                <a:spLocks/>
              </p:cNvSpPr>
              <p:nvPr/>
            </p:nvSpPr>
            <p:spPr bwMode="auto">
              <a:xfrm>
                <a:off x="3447" y="2558"/>
                <a:ext cx="148" cy="44"/>
              </a:xfrm>
              <a:custGeom>
                <a:avLst/>
                <a:gdLst>
                  <a:gd name="T0" fmla="*/ 146 w 148"/>
                  <a:gd name="T1" fmla="*/ 17 h 44"/>
                  <a:gd name="T2" fmla="*/ 147 w 148"/>
                  <a:gd name="T3" fmla="*/ 43 h 44"/>
                  <a:gd name="T4" fmla="*/ 2 w 148"/>
                  <a:gd name="T5" fmla="*/ 18 h 44"/>
                  <a:gd name="T6" fmla="*/ 0 w 148"/>
                  <a:gd name="T7" fmla="*/ 0 h 44"/>
                  <a:gd name="T8" fmla="*/ 146 w 148"/>
                  <a:gd name="T9" fmla="*/ 17 h 44"/>
                </a:gdLst>
                <a:ahLst/>
                <a:cxnLst>
                  <a:cxn ang="0">
                    <a:pos x="T0" y="T1"/>
                  </a:cxn>
                  <a:cxn ang="0">
                    <a:pos x="T2" y="T3"/>
                  </a:cxn>
                  <a:cxn ang="0">
                    <a:pos x="T4" y="T5"/>
                  </a:cxn>
                  <a:cxn ang="0">
                    <a:pos x="T6" y="T7"/>
                  </a:cxn>
                  <a:cxn ang="0">
                    <a:pos x="T8" y="T9"/>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3" name="Group 159"/>
              <p:cNvGrpSpPr>
                <a:grpSpLocks/>
              </p:cNvGrpSpPr>
              <p:nvPr/>
            </p:nvGrpSpPr>
            <p:grpSpPr bwMode="auto">
              <a:xfrm>
                <a:off x="3430" y="2127"/>
                <a:ext cx="159" cy="139"/>
                <a:chOff x="3430" y="2127"/>
                <a:chExt cx="159" cy="139"/>
              </a:xfrm>
            </p:grpSpPr>
            <p:sp>
              <p:nvSpPr>
                <p:cNvPr id="1112224" name="Freeform 160"/>
                <p:cNvSpPr>
                  <a:spLocks/>
                </p:cNvSpPr>
                <p:nvPr/>
              </p:nvSpPr>
              <p:spPr bwMode="auto">
                <a:xfrm>
                  <a:off x="3430" y="2127"/>
                  <a:ext cx="159" cy="139"/>
                </a:xfrm>
                <a:custGeom>
                  <a:avLst/>
                  <a:gdLst>
                    <a:gd name="T0" fmla="*/ 158 w 159"/>
                    <a:gd name="T1" fmla="*/ 0 h 139"/>
                    <a:gd name="T2" fmla="*/ 156 w 159"/>
                    <a:gd name="T3" fmla="*/ 130 h 139"/>
                    <a:gd name="T4" fmla="*/ 8 w 159"/>
                    <a:gd name="T5" fmla="*/ 138 h 139"/>
                    <a:gd name="T6" fmla="*/ 0 w 159"/>
                    <a:gd name="T7" fmla="*/ 32 h 139"/>
                    <a:gd name="T8" fmla="*/ 158 w 159"/>
                    <a:gd name="T9" fmla="*/ 0 h 139"/>
                  </a:gdLst>
                  <a:ahLst/>
                  <a:cxnLst>
                    <a:cxn ang="0">
                      <a:pos x="T0" y="T1"/>
                    </a:cxn>
                    <a:cxn ang="0">
                      <a:pos x="T2" y="T3"/>
                    </a:cxn>
                    <a:cxn ang="0">
                      <a:pos x="T4" y="T5"/>
                    </a:cxn>
                    <a:cxn ang="0">
                      <a:pos x="T6" y="T7"/>
                    </a:cxn>
                    <a:cxn ang="0">
                      <a:pos x="T8" y="T9"/>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5" name="Freeform 161"/>
                <p:cNvSpPr>
                  <a:spLocks/>
                </p:cNvSpPr>
                <p:nvPr/>
              </p:nvSpPr>
              <p:spPr bwMode="auto">
                <a:xfrm>
                  <a:off x="3445" y="2244"/>
                  <a:ext cx="48" cy="17"/>
                </a:xfrm>
                <a:custGeom>
                  <a:avLst/>
                  <a:gdLst>
                    <a:gd name="T0" fmla="*/ 47 w 48"/>
                    <a:gd name="T1" fmla="*/ 0 h 17"/>
                    <a:gd name="T2" fmla="*/ 0 w 48"/>
                    <a:gd name="T3" fmla="*/ 6 h 17"/>
                    <a:gd name="T4" fmla="*/ 0 w 48"/>
                    <a:gd name="T5" fmla="*/ 16 h 17"/>
                    <a:gd name="T6" fmla="*/ 47 w 48"/>
                    <a:gd name="T7" fmla="*/ 11 h 17"/>
                    <a:gd name="T8" fmla="*/ 47 w 48"/>
                    <a:gd name="T9" fmla="*/ 0 h 17"/>
                  </a:gdLst>
                  <a:ahLst/>
                  <a:cxnLst>
                    <a:cxn ang="0">
                      <a:pos x="T0" y="T1"/>
                    </a:cxn>
                    <a:cxn ang="0">
                      <a:pos x="T2" y="T3"/>
                    </a:cxn>
                    <a:cxn ang="0">
                      <a:pos x="T4" y="T5"/>
                    </a:cxn>
                    <a:cxn ang="0">
                      <a:pos x="T6" y="T7"/>
                    </a:cxn>
                    <a:cxn ang="0">
                      <a:pos x="T8" y="T9"/>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26" name="Freeform 162"/>
              <p:cNvSpPr>
                <a:spLocks/>
              </p:cNvSpPr>
              <p:nvPr/>
            </p:nvSpPr>
            <p:spPr bwMode="auto">
              <a:xfrm>
                <a:off x="3440" y="2285"/>
                <a:ext cx="144" cy="261"/>
              </a:xfrm>
              <a:custGeom>
                <a:avLst/>
                <a:gdLst>
                  <a:gd name="T0" fmla="*/ 143 w 144"/>
                  <a:gd name="T1" fmla="*/ 0 h 261"/>
                  <a:gd name="T2" fmla="*/ 140 w 144"/>
                  <a:gd name="T3" fmla="*/ 260 h 261"/>
                  <a:gd name="T4" fmla="*/ 17 w 144"/>
                  <a:gd name="T5" fmla="*/ 247 h 261"/>
                  <a:gd name="T6" fmla="*/ 0 w 144"/>
                  <a:gd name="T7" fmla="*/ 4 h 261"/>
                  <a:gd name="T8" fmla="*/ 143 w 144"/>
                  <a:gd name="T9" fmla="*/ 0 h 261"/>
                </a:gdLst>
                <a:ahLst/>
                <a:cxnLst>
                  <a:cxn ang="0">
                    <a:pos x="T0" y="T1"/>
                  </a:cxn>
                  <a:cxn ang="0">
                    <a:pos x="T2" y="T3"/>
                  </a:cxn>
                  <a:cxn ang="0">
                    <a:pos x="T4" y="T5"/>
                  </a:cxn>
                  <a:cxn ang="0">
                    <a:pos x="T6" y="T7"/>
                  </a:cxn>
                  <a:cxn ang="0">
                    <a:pos x="T8" y="T9"/>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27" name="Freeform 163"/>
              <p:cNvSpPr>
                <a:spLocks/>
              </p:cNvSpPr>
              <p:nvPr/>
            </p:nvSpPr>
            <p:spPr bwMode="auto">
              <a:xfrm>
                <a:off x="3462" y="2501"/>
                <a:ext cx="110" cy="35"/>
              </a:xfrm>
              <a:custGeom>
                <a:avLst/>
                <a:gdLst>
                  <a:gd name="T0" fmla="*/ 109 w 110"/>
                  <a:gd name="T1" fmla="*/ 7 h 35"/>
                  <a:gd name="T2" fmla="*/ 0 w 110"/>
                  <a:gd name="T3" fmla="*/ 0 h 35"/>
                  <a:gd name="T4" fmla="*/ 1 w 110"/>
                  <a:gd name="T5" fmla="*/ 25 h 35"/>
                  <a:gd name="T6" fmla="*/ 109 w 110"/>
                  <a:gd name="T7" fmla="*/ 34 h 35"/>
                  <a:gd name="T8" fmla="*/ 109 w 110"/>
                  <a:gd name="T9" fmla="*/ 7 h 35"/>
                </a:gdLst>
                <a:ahLst/>
                <a:cxnLst>
                  <a:cxn ang="0">
                    <a:pos x="T0" y="T1"/>
                  </a:cxn>
                  <a:cxn ang="0">
                    <a:pos x="T2" y="T3"/>
                  </a:cxn>
                  <a:cxn ang="0">
                    <a:pos x="T4" y="T5"/>
                  </a:cxn>
                  <a:cxn ang="0">
                    <a:pos x="T6" y="T7"/>
                  </a:cxn>
                  <a:cxn ang="0">
                    <a:pos x="T8" y="T9"/>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28" name="Group 164"/>
              <p:cNvGrpSpPr>
                <a:grpSpLocks/>
              </p:cNvGrpSpPr>
              <p:nvPr/>
            </p:nvGrpSpPr>
            <p:grpSpPr bwMode="auto">
              <a:xfrm>
                <a:off x="3550" y="2372"/>
                <a:ext cx="21" cy="122"/>
                <a:chOff x="3550" y="2372"/>
                <a:chExt cx="21" cy="122"/>
              </a:xfrm>
            </p:grpSpPr>
            <p:grpSp>
              <p:nvGrpSpPr>
                <p:cNvPr id="1112229" name="Group 165"/>
                <p:cNvGrpSpPr>
                  <a:grpSpLocks/>
                </p:cNvGrpSpPr>
                <p:nvPr/>
              </p:nvGrpSpPr>
              <p:grpSpPr bwMode="auto">
                <a:xfrm>
                  <a:off x="3553" y="2372"/>
                  <a:ext cx="18" cy="122"/>
                  <a:chOff x="3553" y="2372"/>
                  <a:chExt cx="18" cy="122"/>
                </a:xfrm>
              </p:grpSpPr>
              <p:sp>
                <p:nvSpPr>
                  <p:cNvPr id="1112230" name="Freeform 166"/>
                  <p:cNvSpPr>
                    <a:spLocks/>
                  </p:cNvSpPr>
                  <p:nvPr/>
                </p:nvSpPr>
                <p:spPr bwMode="auto">
                  <a:xfrm>
                    <a:off x="3554" y="2372"/>
                    <a:ext cx="17" cy="22"/>
                  </a:xfrm>
                  <a:custGeom>
                    <a:avLst/>
                    <a:gdLst>
                      <a:gd name="T0" fmla="*/ 16 w 17"/>
                      <a:gd name="T1" fmla="*/ 0 h 22"/>
                      <a:gd name="T2" fmla="*/ 16 w 17"/>
                      <a:gd name="T3" fmla="*/ 21 h 22"/>
                      <a:gd name="T4" fmla="*/ 0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1" name="Freeform 167"/>
                  <p:cNvSpPr>
                    <a:spLocks/>
                  </p:cNvSpPr>
                  <p:nvPr/>
                </p:nvSpPr>
                <p:spPr bwMode="auto">
                  <a:xfrm>
                    <a:off x="3553" y="239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2" name="Freeform 168"/>
                  <p:cNvSpPr>
                    <a:spLocks/>
                  </p:cNvSpPr>
                  <p:nvPr/>
                </p:nvSpPr>
                <p:spPr bwMode="auto">
                  <a:xfrm>
                    <a:off x="3553" y="2422"/>
                    <a:ext cx="17" cy="23"/>
                  </a:xfrm>
                  <a:custGeom>
                    <a:avLst/>
                    <a:gdLst>
                      <a:gd name="T0" fmla="*/ 16 w 17"/>
                      <a:gd name="T1" fmla="*/ 1 h 23"/>
                      <a:gd name="T2" fmla="*/ 16 w 17"/>
                      <a:gd name="T3" fmla="*/ 22 h 23"/>
                      <a:gd name="T4" fmla="*/ 0 w 17"/>
                      <a:gd name="T5" fmla="*/ 20 h 23"/>
                      <a:gd name="T6" fmla="*/ 2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3" name="Freeform 169"/>
                  <p:cNvSpPr>
                    <a:spLocks/>
                  </p:cNvSpPr>
                  <p:nvPr/>
                </p:nvSpPr>
                <p:spPr bwMode="auto">
                  <a:xfrm>
                    <a:off x="3553" y="2448"/>
                    <a:ext cx="17" cy="21"/>
                  </a:xfrm>
                  <a:custGeom>
                    <a:avLst/>
                    <a:gdLst>
                      <a:gd name="T0" fmla="*/ 16 w 17"/>
                      <a:gd name="T1" fmla="*/ 0 h 21"/>
                      <a:gd name="T2" fmla="*/ 16 w 17"/>
                      <a:gd name="T3" fmla="*/ 20 h 21"/>
                      <a:gd name="T4" fmla="*/ 0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4" name="Freeform 170"/>
                  <p:cNvSpPr>
                    <a:spLocks/>
                  </p:cNvSpPr>
                  <p:nvPr/>
                </p:nvSpPr>
                <p:spPr bwMode="auto">
                  <a:xfrm>
                    <a:off x="3553" y="2472"/>
                    <a:ext cx="17" cy="22"/>
                  </a:xfrm>
                  <a:custGeom>
                    <a:avLst/>
                    <a:gdLst>
                      <a:gd name="T0" fmla="*/ 16 w 17"/>
                      <a:gd name="T1" fmla="*/ 1 h 22"/>
                      <a:gd name="T2" fmla="*/ 16 w 17"/>
                      <a:gd name="T3" fmla="*/ 21 h 22"/>
                      <a:gd name="T4" fmla="*/ 0 w 17"/>
                      <a:gd name="T5" fmla="*/ 20 h 22"/>
                      <a:gd name="T6" fmla="*/ 2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35" name="Group 171"/>
                <p:cNvGrpSpPr>
                  <a:grpSpLocks/>
                </p:cNvGrpSpPr>
                <p:nvPr/>
              </p:nvGrpSpPr>
              <p:grpSpPr bwMode="auto">
                <a:xfrm>
                  <a:off x="3550" y="2372"/>
                  <a:ext cx="19" cy="122"/>
                  <a:chOff x="3550" y="2372"/>
                  <a:chExt cx="19" cy="122"/>
                </a:xfrm>
              </p:grpSpPr>
              <p:sp>
                <p:nvSpPr>
                  <p:cNvPr id="1112236" name="Freeform 172"/>
                  <p:cNvSpPr>
                    <a:spLocks/>
                  </p:cNvSpPr>
                  <p:nvPr/>
                </p:nvSpPr>
                <p:spPr bwMode="auto">
                  <a:xfrm>
                    <a:off x="3552" y="2372"/>
                    <a:ext cx="17" cy="22"/>
                  </a:xfrm>
                  <a:custGeom>
                    <a:avLst/>
                    <a:gdLst>
                      <a:gd name="T0" fmla="*/ 16 w 17"/>
                      <a:gd name="T1" fmla="*/ 0 h 22"/>
                      <a:gd name="T2" fmla="*/ 16 w 17"/>
                      <a:gd name="T3" fmla="*/ 21 h 22"/>
                      <a:gd name="T4" fmla="*/ 1 w 17"/>
                      <a:gd name="T5" fmla="*/ 20 h 22"/>
                      <a:gd name="T6" fmla="*/ 0 w 17"/>
                      <a:gd name="T7" fmla="*/ 0 h 22"/>
                      <a:gd name="T8" fmla="*/ 16 w 17"/>
                      <a:gd name="T9" fmla="*/ 0 h 22"/>
                    </a:gdLst>
                    <a:ahLst/>
                    <a:cxnLst>
                      <a:cxn ang="0">
                        <a:pos x="T0" y="T1"/>
                      </a:cxn>
                      <a:cxn ang="0">
                        <a:pos x="T2" y="T3"/>
                      </a:cxn>
                      <a:cxn ang="0">
                        <a:pos x="T4" y="T5"/>
                      </a:cxn>
                      <a:cxn ang="0">
                        <a:pos x="T6" y="T7"/>
                      </a:cxn>
                      <a:cxn ang="0">
                        <a:pos x="T8" y="T9"/>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7" name="Freeform 173"/>
                  <p:cNvSpPr>
                    <a:spLocks/>
                  </p:cNvSpPr>
                  <p:nvPr/>
                </p:nvSpPr>
                <p:spPr bwMode="auto">
                  <a:xfrm>
                    <a:off x="3550" y="239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8" name="Freeform 174"/>
                  <p:cNvSpPr>
                    <a:spLocks/>
                  </p:cNvSpPr>
                  <p:nvPr/>
                </p:nvSpPr>
                <p:spPr bwMode="auto">
                  <a:xfrm>
                    <a:off x="3550" y="2422"/>
                    <a:ext cx="17" cy="23"/>
                  </a:xfrm>
                  <a:custGeom>
                    <a:avLst/>
                    <a:gdLst>
                      <a:gd name="T0" fmla="*/ 16 w 17"/>
                      <a:gd name="T1" fmla="*/ 1 h 23"/>
                      <a:gd name="T2" fmla="*/ 16 w 17"/>
                      <a:gd name="T3" fmla="*/ 22 h 23"/>
                      <a:gd name="T4" fmla="*/ 0 w 17"/>
                      <a:gd name="T5" fmla="*/ 20 h 23"/>
                      <a:gd name="T6" fmla="*/ 0 w 17"/>
                      <a:gd name="T7" fmla="*/ 0 h 23"/>
                      <a:gd name="T8" fmla="*/ 16 w 17"/>
                      <a:gd name="T9" fmla="*/ 1 h 23"/>
                    </a:gdLst>
                    <a:ahLst/>
                    <a:cxnLst>
                      <a:cxn ang="0">
                        <a:pos x="T0" y="T1"/>
                      </a:cxn>
                      <a:cxn ang="0">
                        <a:pos x="T2" y="T3"/>
                      </a:cxn>
                      <a:cxn ang="0">
                        <a:pos x="T4" y="T5"/>
                      </a:cxn>
                      <a:cxn ang="0">
                        <a:pos x="T6" y="T7"/>
                      </a:cxn>
                      <a:cxn ang="0">
                        <a:pos x="T8" y="T9"/>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39" name="Freeform 175"/>
                  <p:cNvSpPr>
                    <a:spLocks/>
                  </p:cNvSpPr>
                  <p:nvPr/>
                </p:nvSpPr>
                <p:spPr bwMode="auto">
                  <a:xfrm>
                    <a:off x="3550" y="2448"/>
                    <a:ext cx="17" cy="21"/>
                  </a:xfrm>
                  <a:custGeom>
                    <a:avLst/>
                    <a:gdLst>
                      <a:gd name="T0" fmla="*/ 16 w 17"/>
                      <a:gd name="T1" fmla="*/ 0 h 21"/>
                      <a:gd name="T2" fmla="*/ 16 w 17"/>
                      <a:gd name="T3" fmla="*/ 20 h 21"/>
                      <a:gd name="T4" fmla="*/ 2 w 17"/>
                      <a:gd name="T5" fmla="*/ 19 h 21"/>
                      <a:gd name="T6" fmla="*/ 0 w 17"/>
                      <a:gd name="T7" fmla="*/ 0 h 21"/>
                      <a:gd name="T8" fmla="*/ 16 w 17"/>
                      <a:gd name="T9" fmla="*/ 0 h 21"/>
                    </a:gdLst>
                    <a:ahLst/>
                    <a:cxnLst>
                      <a:cxn ang="0">
                        <a:pos x="T0" y="T1"/>
                      </a:cxn>
                      <a:cxn ang="0">
                        <a:pos x="T2" y="T3"/>
                      </a:cxn>
                      <a:cxn ang="0">
                        <a:pos x="T4" y="T5"/>
                      </a:cxn>
                      <a:cxn ang="0">
                        <a:pos x="T6" y="T7"/>
                      </a:cxn>
                      <a:cxn ang="0">
                        <a:pos x="T8" y="T9"/>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0" name="Freeform 176"/>
                  <p:cNvSpPr>
                    <a:spLocks/>
                  </p:cNvSpPr>
                  <p:nvPr/>
                </p:nvSpPr>
                <p:spPr bwMode="auto">
                  <a:xfrm>
                    <a:off x="3550" y="2472"/>
                    <a:ext cx="17" cy="22"/>
                  </a:xfrm>
                  <a:custGeom>
                    <a:avLst/>
                    <a:gdLst>
                      <a:gd name="T0" fmla="*/ 16 w 17"/>
                      <a:gd name="T1" fmla="*/ 1 h 22"/>
                      <a:gd name="T2" fmla="*/ 16 w 17"/>
                      <a:gd name="T3" fmla="*/ 21 h 22"/>
                      <a:gd name="T4" fmla="*/ 0 w 17"/>
                      <a:gd name="T5" fmla="*/ 20 h 22"/>
                      <a:gd name="T6" fmla="*/ 0 w 17"/>
                      <a:gd name="T7" fmla="*/ 0 h 22"/>
                      <a:gd name="T8" fmla="*/ 16 w 17"/>
                      <a:gd name="T9" fmla="*/ 1 h 22"/>
                    </a:gdLst>
                    <a:ahLst/>
                    <a:cxnLst>
                      <a:cxn ang="0">
                        <a:pos x="T0" y="T1"/>
                      </a:cxn>
                      <a:cxn ang="0">
                        <a:pos x="T2" y="T3"/>
                      </a:cxn>
                      <a:cxn ang="0">
                        <a:pos x="T4" y="T5"/>
                      </a:cxn>
                      <a:cxn ang="0">
                        <a:pos x="T6" y="T7"/>
                      </a:cxn>
                      <a:cxn ang="0">
                        <a:pos x="T8" y="T9"/>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nvGrpSpPr>
            <p:cNvPr id="1112241" name="Group 177"/>
            <p:cNvGrpSpPr>
              <a:grpSpLocks/>
            </p:cNvGrpSpPr>
            <p:nvPr/>
          </p:nvGrpSpPr>
          <p:grpSpPr bwMode="auto">
            <a:xfrm>
              <a:off x="3594" y="2101"/>
              <a:ext cx="213" cy="501"/>
              <a:chOff x="3594" y="2101"/>
              <a:chExt cx="213" cy="501"/>
            </a:xfrm>
          </p:grpSpPr>
          <p:grpSp>
            <p:nvGrpSpPr>
              <p:cNvPr id="1112242" name="Group 178"/>
              <p:cNvGrpSpPr>
                <a:grpSpLocks/>
              </p:cNvGrpSpPr>
              <p:nvPr/>
            </p:nvGrpSpPr>
            <p:grpSpPr bwMode="auto">
              <a:xfrm>
                <a:off x="3594" y="2101"/>
                <a:ext cx="213" cy="501"/>
                <a:chOff x="3594" y="2101"/>
                <a:chExt cx="213" cy="501"/>
              </a:xfrm>
            </p:grpSpPr>
            <p:sp>
              <p:nvSpPr>
                <p:cNvPr id="1112243" name="Freeform 179"/>
                <p:cNvSpPr>
                  <a:spLocks/>
                </p:cNvSpPr>
                <p:nvPr/>
              </p:nvSpPr>
              <p:spPr bwMode="auto">
                <a:xfrm>
                  <a:off x="3594" y="2101"/>
                  <a:ext cx="213" cy="476"/>
                </a:xfrm>
                <a:custGeom>
                  <a:avLst/>
                  <a:gdLst>
                    <a:gd name="T0" fmla="*/ 212 w 213"/>
                    <a:gd name="T1" fmla="*/ 6 h 476"/>
                    <a:gd name="T2" fmla="*/ 151 w 213"/>
                    <a:gd name="T3" fmla="*/ 469 h 476"/>
                    <a:gd name="T4" fmla="*/ 0 w 213"/>
                    <a:gd name="T5" fmla="*/ 475 h 476"/>
                    <a:gd name="T6" fmla="*/ 11 w 213"/>
                    <a:gd name="T7" fmla="*/ 0 h 476"/>
                    <a:gd name="T8" fmla="*/ 212 w 213"/>
                    <a:gd name="T9" fmla="*/ 6 h 476"/>
                  </a:gdLst>
                  <a:ahLst/>
                  <a:cxnLst>
                    <a:cxn ang="0">
                      <a:pos x="T0" y="T1"/>
                    </a:cxn>
                    <a:cxn ang="0">
                      <a:pos x="T2" y="T3"/>
                    </a:cxn>
                    <a:cxn ang="0">
                      <a:pos x="T4" y="T5"/>
                    </a:cxn>
                    <a:cxn ang="0">
                      <a:pos x="T6" y="T7"/>
                    </a:cxn>
                    <a:cxn ang="0">
                      <a:pos x="T8" y="T9"/>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44" name="Freeform 180"/>
                <p:cNvSpPr>
                  <a:spLocks/>
                </p:cNvSpPr>
                <p:nvPr/>
              </p:nvSpPr>
              <p:spPr bwMode="auto">
                <a:xfrm>
                  <a:off x="3594" y="2569"/>
                  <a:ext cx="152" cy="33"/>
                </a:xfrm>
                <a:custGeom>
                  <a:avLst/>
                  <a:gdLst>
                    <a:gd name="T0" fmla="*/ 151 w 152"/>
                    <a:gd name="T1" fmla="*/ 0 h 33"/>
                    <a:gd name="T2" fmla="*/ 0 w 152"/>
                    <a:gd name="T3" fmla="*/ 6 h 33"/>
                    <a:gd name="T4" fmla="*/ 0 w 152"/>
                    <a:gd name="T5" fmla="*/ 32 h 33"/>
                    <a:gd name="T6" fmla="*/ 148 w 152"/>
                    <a:gd name="T7" fmla="*/ 25 h 33"/>
                    <a:gd name="T8" fmla="*/ 151 w 152"/>
                    <a:gd name="T9" fmla="*/ 0 h 33"/>
                  </a:gdLst>
                  <a:ahLst/>
                  <a:cxnLst>
                    <a:cxn ang="0">
                      <a:pos x="T0" y="T1"/>
                    </a:cxn>
                    <a:cxn ang="0">
                      <a:pos x="T2" y="T3"/>
                    </a:cxn>
                    <a:cxn ang="0">
                      <a:pos x="T4" y="T5"/>
                    </a:cxn>
                    <a:cxn ang="0">
                      <a:pos x="T6" y="T7"/>
                    </a:cxn>
                    <a:cxn ang="0">
                      <a:pos x="T8" y="T9"/>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45" name="Group 181"/>
              <p:cNvGrpSpPr>
                <a:grpSpLocks/>
              </p:cNvGrpSpPr>
              <p:nvPr/>
            </p:nvGrpSpPr>
            <p:grpSpPr bwMode="auto">
              <a:xfrm>
                <a:off x="3615" y="2110"/>
                <a:ext cx="187" cy="22"/>
                <a:chOff x="3615" y="2110"/>
                <a:chExt cx="187" cy="22"/>
              </a:xfrm>
            </p:grpSpPr>
            <p:sp>
              <p:nvSpPr>
                <p:cNvPr id="1112246" name="Oval 182"/>
                <p:cNvSpPr>
                  <a:spLocks noChangeArrowheads="1"/>
                </p:cNvSpPr>
                <p:nvPr/>
              </p:nvSpPr>
              <p:spPr bwMode="auto">
                <a:xfrm>
                  <a:off x="3786" y="211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47" name="Oval 183"/>
                <p:cNvSpPr>
                  <a:spLocks noChangeArrowheads="1"/>
                </p:cNvSpPr>
                <p:nvPr/>
              </p:nvSpPr>
              <p:spPr bwMode="auto">
                <a:xfrm>
                  <a:off x="3615" y="2110"/>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12248" name="Group 184"/>
              <p:cNvGrpSpPr>
                <a:grpSpLocks/>
              </p:cNvGrpSpPr>
              <p:nvPr/>
            </p:nvGrpSpPr>
            <p:grpSpPr bwMode="auto">
              <a:xfrm>
                <a:off x="3601" y="2557"/>
                <a:ext cx="143" cy="21"/>
                <a:chOff x="3601" y="2557"/>
                <a:chExt cx="143" cy="21"/>
              </a:xfrm>
            </p:grpSpPr>
            <p:sp>
              <p:nvSpPr>
                <p:cNvPr id="1112249" name="Oval 185"/>
                <p:cNvSpPr>
                  <a:spLocks noChangeArrowheads="1"/>
                </p:cNvSpPr>
                <p:nvPr/>
              </p:nvSpPr>
              <p:spPr bwMode="auto">
                <a:xfrm>
                  <a:off x="3728" y="255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50" name="Oval 186"/>
                <p:cNvSpPr>
                  <a:spLocks noChangeArrowheads="1"/>
                </p:cNvSpPr>
                <p:nvPr/>
              </p:nvSpPr>
              <p:spPr bwMode="auto">
                <a:xfrm>
                  <a:off x="3601" y="256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sp>
        <p:nvSpPr>
          <p:cNvPr id="1112251" name="Rectangle 187"/>
          <p:cNvSpPr>
            <a:spLocks noChangeArrowheads="1"/>
          </p:cNvSpPr>
          <p:nvPr/>
        </p:nvSpPr>
        <p:spPr bwMode="auto">
          <a:xfrm>
            <a:off x="8683623" y="3974307"/>
            <a:ext cx="191340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dirty="0">
                <a:latin typeface="Arial Rounded MT Bold" charset="0"/>
              </a:rPr>
              <a:t>Electronic Files</a:t>
            </a:r>
          </a:p>
        </p:txBody>
      </p:sp>
      <p:pic>
        <p:nvPicPr>
          <p:cNvPr id="1112252" name="Picture 1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2263" y="3225800"/>
            <a:ext cx="628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112253" name="Group 189"/>
          <p:cNvGrpSpPr>
            <a:grpSpLocks/>
          </p:cNvGrpSpPr>
          <p:nvPr/>
        </p:nvGrpSpPr>
        <p:grpSpPr bwMode="auto">
          <a:xfrm>
            <a:off x="5903913" y="1254126"/>
            <a:ext cx="730250" cy="511175"/>
            <a:chOff x="2763" y="695"/>
            <a:chExt cx="460" cy="322"/>
          </a:xfrm>
        </p:grpSpPr>
        <p:grpSp>
          <p:nvGrpSpPr>
            <p:cNvPr id="1112254" name="Group 190"/>
            <p:cNvGrpSpPr>
              <a:grpSpLocks/>
            </p:cNvGrpSpPr>
            <p:nvPr/>
          </p:nvGrpSpPr>
          <p:grpSpPr bwMode="auto">
            <a:xfrm>
              <a:off x="2763" y="695"/>
              <a:ext cx="356" cy="292"/>
              <a:chOff x="2763" y="695"/>
              <a:chExt cx="356" cy="292"/>
            </a:xfrm>
          </p:grpSpPr>
          <p:grpSp>
            <p:nvGrpSpPr>
              <p:cNvPr id="1112255" name="Group 191"/>
              <p:cNvGrpSpPr>
                <a:grpSpLocks/>
              </p:cNvGrpSpPr>
              <p:nvPr/>
            </p:nvGrpSpPr>
            <p:grpSpPr bwMode="auto">
              <a:xfrm>
                <a:off x="2763" y="695"/>
                <a:ext cx="356" cy="292"/>
                <a:chOff x="2763" y="695"/>
                <a:chExt cx="356" cy="292"/>
              </a:xfrm>
            </p:grpSpPr>
            <p:grpSp>
              <p:nvGrpSpPr>
                <p:cNvPr id="1112256" name="Group 192"/>
                <p:cNvGrpSpPr>
                  <a:grpSpLocks/>
                </p:cNvGrpSpPr>
                <p:nvPr/>
              </p:nvGrpSpPr>
              <p:grpSpPr bwMode="auto">
                <a:xfrm>
                  <a:off x="2763" y="860"/>
                  <a:ext cx="356" cy="127"/>
                  <a:chOff x="2763" y="860"/>
                  <a:chExt cx="356" cy="127"/>
                </a:xfrm>
              </p:grpSpPr>
              <p:sp>
                <p:nvSpPr>
                  <p:cNvPr id="1112257" name="Freeform 193"/>
                  <p:cNvSpPr>
                    <a:spLocks/>
                  </p:cNvSpPr>
                  <p:nvPr/>
                </p:nvSpPr>
                <p:spPr bwMode="auto">
                  <a:xfrm>
                    <a:off x="2914" y="860"/>
                    <a:ext cx="204" cy="127"/>
                  </a:xfrm>
                  <a:custGeom>
                    <a:avLst/>
                    <a:gdLst>
                      <a:gd name="T0" fmla="*/ 0 w 204"/>
                      <a:gd name="T1" fmla="*/ 37 h 127"/>
                      <a:gd name="T2" fmla="*/ 0 w 204"/>
                      <a:gd name="T3" fmla="*/ 126 h 127"/>
                      <a:gd name="T4" fmla="*/ 203 w 204"/>
                      <a:gd name="T5" fmla="*/ 61 h 127"/>
                      <a:gd name="T6" fmla="*/ 203 w 204"/>
                      <a:gd name="T7" fmla="*/ 0 h 127"/>
                      <a:gd name="T8" fmla="*/ 0 w 204"/>
                      <a:gd name="T9" fmla="*/ 37 h 127"/>
                    </a:gdLst>
                    <a:ahLst/>
                    <a:cxnLst>
                      <a:cxn ang="0">
                        <a:pos x="T0" y="T1"/>
                      </a:cxn>
                      <a:cxn ang="0">
                        <a:pos x="T2" y="T3"/>
                      </a:cxn>
                      <a:cxn ang="0">
                        <a:pos x="T4" y="T5"/>
                      </a:cxn>
                      <a:cxn ang="0">
                        <a:pos x="T6" y="T7"/>
                      </a:cxn>
                      <a:cxn ang="0">
                        <a:pos x="T8" y="T9"/>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8" name="Freeform 194"/>
                  <p:cNvSpPr>
                    <a:spLocks/>
                  </p:cNvSpPr>
                  <p:nvPr/>
                </p:nvSpPr>
                <p:spPr bwMode="auto">
                  <a:xfrm>
                    <a:off x="2763" y="889"/>
                    <a:ext cx="152" cy="98"/>
                  </a:xfrm>
                  <a:custGeom>
                    <a:avLst/>
                    <a:gdLst>
                      <a:gd name="T0" fmla="*/ 151 w 152"/>
                      <a:gd name="T1" fmla="*/ 8 h 98"/>
                      <a:gd name="T2" fmla="*/ 151 w 152"/>
                      <a:gd name="T3" fmla="*/ 97 h 98"/>
                      <a:gd name="T4" fmla="*/ 0 w 152"/>
                      <a:gd name="T5" fmla="*/ 75 h 98"/>
                      <a:gd name="T6" fmla="*/ 0 w 152"/>
                      <a:gd name="T7" fmla="*/ 0 h 98"/>
                      <a:gd name="T8" fmla="*/ 151 w 152"/>
                      <a:gd name="T9" fmla="*/ 8 h 98"/>
                    </a:gdLst>
                    <a:ahLst/>
                    <a:cxnLst>
                      <a:cxn ang="0">
                        <a:pos x="T0" y="T1"/>
                      </a:cxn>
                      <a:cxn ang="0">
                        <a:pos x="T2" y="T3"/>
                      </a:cxn>
                      <a:cxn ang="0">
                        <a:pos x="T4" y="T5"/>
                      </a:cxn>
                      <a:cxn ang="0">
                        <a:pos x="T6" y="T7"/>
                      </a:cxn>
                      <a:cxn ang="0">
                        <a:pos x="T8" y="T9"/>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59" name="Freeform 195"/>
                  <p:cNvSpPr>
                    <a:spLocks/>
                  </p:cNvSpPr>
                  <p:nvPr/>
                </p:nvSpPr>
                <p:spPr bwMode="auto">
                  <a:xfrm>
                    <a:off x="2764" y="861"/>
                    <a:ext cx="355" cy="39"/>
                  </a:xfrm>
                  <a:custGeom>
                    <a:avLst/>
                    <a:gdLst>
                      <a:gd name="T0" fmla="*/ 0 w 355"/>
                      <a:gd name="T1" fmla="*/ 29 h 39"/>
                      <a:gd name="T2" fmla="*/ 152 w 355"/>
                      <a:gd name="T3" fmla="*/ 38 h 39"/>
                      <a:gd name="T4" fmla="*/ 354 w 355"/>
                      <a:gd name="T5" fmla="*/ 0 h 39"/>
                      <a:gd name="T6" fmla="*/ 205 w 355"/>
                      <a:gd name="T7" fmla="*/ 0 h 39"/>
                      <a:gd name="T8" fmla="*/ 0 w 355"/>
                      <a:gd name="T9" fmla="*/ 29 h 39"/>
                    </a:gdLst>
                    <a:ahLst/>
                    <a:cxnLst>
                      <a:cxn ang="0">
                        <a:pos x="T0" y="T1"/>
                      </a:cxn>
                      <a:cxn ang="0">
                        <a:pos x="T2" y="T3"/>
                      </a:cxn>
                      <a:cxn ang="0">
                        <a:pos x="T4" y="T5"/>
                      </a:cxn>
                      <a:cxn ang="0">
                        <a:pos x="T6" y="T7"/>
                      </a:cxn>
                      <a:cxn ang="0">
                        <a:pos x="T8" y="T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12260" name="Freeform 196"/>
                <p:cNvSpPr>
                  <a:spLocks/>
                </p:cNvSpPr>
                <p:nvPr/>
              </p:nvSpPr>
              <p:spPr bwMode="auto">
                <a:xfrm>
                  <a:off x="2878" y="849"/>
                  <a:ext cx="129" cy="37"/>
                </a:xfrm>
                <a:custGeom>
                  <a:avLst/>
                  <a:gdLst>
                    <a:gd name="T0" fmla="*/ 0 w 129"/>
                    <a:gd name="T1" fmla="*/ 20 h 37"/>
                    <a:gd name="T2" fmla="*/ 0 w 129"/>
                    <a:gd name="T3" fmla="*/ 31 h 37"/>
                    <a:gd name="T4" fmla="*/ 59 w 129"/>
                    <a:gd name="T5" fmla="*/ 36 h 37"/>
                    <a:gd name="T6" fmla="*/ 128 w 129"/>
                    <a:gd name="T7" fmla="*/ 23 h 37"/>
                    <a:gd name="T8" fmla="*/ 128 w 129"/>
                    <a:gd name="T9" fmla="*/ 0 h 37"/>
                    <a:gd name="T10" fmla="*/ 0 w 129"/>
                    <a:gd name="T11" fmla="*/ 20 h 37"/>
                  </a:gdLst>
                  <a:ahLst/>
                  <a:cxnLst>
                    <a:cxn ang="0">
                      <a:pos x="T0" y="T1"/>
                    </a:cxn>
                    <a:cxn ang="0">
                      <a:pos x="T2" y="T3"/>
                    </a:cxn>
                    <a:cxn ang="0">
                      <a:pos x="T4" y="T5"/>
                    </a:cxn>
                    <a:cxn ang="0">
                      <a:pos x="T6" y="T7"/>
                    </a:cxn>
                    <a:cxn ang="0">
                      <a:pos x="T8" y="T9"/>
                    </a:cxn>
                    <a:cxn ang="0">
                      <a:pos x="T10" y="T11"/>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12261" name="Group 197"/>
                <p:cNvGrpSpPr>
                  <a:grpSpLocks/>
                </p:cNvGrpSpPr>
                <p:nvPr/>
              </p:nvGrpSpPr>
              <p:grpSpPr bwMode="auto">
                <a:xfrm>
                  <a:off x="2791" y="695"/>
                  <a:ext cx="286" cy="183"/>
                  <a:chOff x="2791" y="695"/>
                  <a:chExt cx="286" cy="183"/>
                </a:xfrm>
              </p:grpSpPr>
              <p:sp>
                <p:nvSpPr>
                  <p:cNvPr id="1112262" name="Freeform 198"/>
                  <p:cNvSpPr>
                    <a:spLocks/>
                  </p:cNvSpPr>
                  <p:nvPr/>
                </p:nvSpPr>
                <p:spPr bwMode="auto">
                  <a:xfrm>
                    <a:off x="2913" y="695"/>
                    <a:ext cx="164" cy="178"/>
                  </a:xfrm>
                  <a:custGeom>
                    <a:avLst/>
                    <a:gdLst>
                      <a:gd name="T0" fmla="*/ 23 w 164"/>
                      <a:gd name="T1" fmla="*/ 177 h 178"/>
                      <a:gd name="T2" fmla="*/ 0 w 164"/>
                      <a:gd name="T3" fmla="*/ 5 h 178"/>
                      <a:gd name="T4" fmla="*/ 140 w 164"/>
                      <a:gd name="T5" fmla="*/ 0 h 178"/>
                      <a:gd name="T6" fmla="*/ 163 w 164"/>
                      <a:gd name="T7" fmla="*/ 153 h 178"/>
                      <a:gd name="T8" fmla="*/ 23 w 164"/>
                      <a:gd name="T9" fmla="*/ 177 h 178"/>
                    </a:gdLst>
                    <a:ahLst/>
                    <a:cxnLst>
                      <a:cxn ang="0">
                        <a:pos x="T0" y="T1"/>
                      </a:cxn>
                      <a:cxn ang="0">
                        <a:pos x="T2" y="T3"/>
                      </a:cxn>
                      <a:cxn ang="0">
                        <a:pos x="T4" y="T5"/>
                      </a:cxn>
                      <a:cxn ang="0">
                        <a:pos x="T6" y="T7"/>
                      </a:cxn>
                      <a:cxn ang="0">
                        <a:pos x="T8" y="T9"/>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3" name="Freeform 199"/>
                  <p:cNvSpPr>
                    <a:spLocks/>
                  </p:cNvSpPr>
                  <p:nvPr/>
                </p:nvSpPr>
                <p:spPr bwMode="auto">
                  <a:xfrm>
                    <a:off x="2791" y="702"/>
                    <a:ext cx="147" cy="176"/>
                  </a:xfrm>
                  <a:custGeom>
                    <a:avLst/>
                    <a:gdLst>
                      <a:gd name="T0" fmla="*/ 122 w 147"/>
                      <a:gd name="T1" fmla="*/ 0 h 176"/>
                      <a:gd name="T2" fmla="*/ 0 w 147"/>
                      <a:gd name="T3" fmla="*/ 39 h 176"/>
                      <a:gd name="T4" fmla="*/ 16 w 147"/>
                      <a:gd name="T5" fmla="*/ 175 h 176"/>
                      <a:gd name="T6" fmla="*/ 146 w 147"/>
                      <a:gd name="T7" fmla="*/ 170 h 176"/>
                      <a:gd name="T8" fmla="*/ 122 w 147"/>
                      <a:gd name="T9" fmla="*/ 0 h 176"/>
                    </a:gdLst>
                    <a:ahLst/>
                    <a:cxnLst>
                      <a:cxn ang="0">
                        <a:pos x="T0" y="T1"/>
                      </a:cxn>
                      <a:cxn ang="0">
                        <a:pos x="T2" y="T3"/>
                      </a:cxn>
                      <a:cxn ang="0">
                        <a:pos x="T4" y="T5"/>
                      </a:cxn>
                      <a:cxn ang="0">
                        <a:pos x="T6" y="T7"/>
                      </a:cxn>
                      <a:cxn ang="0">
                        <a:pos x="T8" y="T9"/>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4" name="Freeform 200"/>
                  <p:cNvSpPr>
                    <a:spLocks/>
                  </p:cNvSpPr>
                  <p:nvPr/>
                </p:nvSpPr>
                <p:spPr bwMode="auto">
                  <a:xfrm>
                    <a:off x="2940" y="713"/>
                    <a:ext cx="119" cy="134"/>
                  </a:xfrm>
                  <a:custGeom>
                    <a:avLst/>
                    <a:gdLst>
                      <a:gd name="T0" fmla="*/ 0 w 119"/>
                      <a:gd name="T1" fmla="*/ 7 h 134"/>
                      <a:gd name="T2" fmla="*/ 16 w 119"/>
                      <a:gd name="T3" fmla="*/ 133 h 134"/>
                      <a:gd name="T4" fmla="*/ 118 w 119"/>
                      <a:gd name="T5" fmla="*/ 119 h 134"/>
                      <a:gd name="T6" fmla="*/ 99 w 119"/>
                      <a:gd name="T7" fmla="*/ 0 h 134"/>
                      <a:gd name="T8" fmla="*/ 0 w 119"/>
                      <a:gd name="T9" fmla="*/ 7 h 134"/>
                    </a:gdLst>
                    <a:ahLst/>
                    <a:cxnLst>
                      <a:cxn ang="0">
                        <a:pos x="T0" y="T1"/>
                      </a:cxn>
                      <a:cxn ang="0">
                        <a:pos x="T2" y="T3"/>
                      </a:cxn>
                      <a:cxn ang="0">
                        <a:pos x="T4" y="T5"/>
                      </a:cxn>
                      <a:cxn ang="0">
                        <a:pos x="T6" y="T7"/>
                      </a:cxn>
                      <a:cxn ang="0">
                        <a:pos x="T8" y="T9"/>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112265" name="Group 201"/>
              <p:cNvGrpSpPr>
                <a:grpSpLocks/>
              </p:cNvGrpSpPr>
              <p:nvPr/>
            </p:nvGrpSpPr>
            <p:grpSpPr bwMode="auto">
              <a:xfrm>
                <a:off x="2988" y="874"/>
                <a:ext cx="117" cy="83"/>
                <a:chOff x="2988" y="874"/>
                <a:chExt cx="117" cy="83"/>
              </a:xfrm>
            </p:grpSpPr>
            <p:sp>
              <p:nvSpPr>
                <p:cNvPr id="1112266" name="Freeform 202"/>
                <p:cNvSpPr>
                  <a:spLocks/>
                </p:cNvSpPr>
                <p:nvPr/>
              </p:nvSpPr>
              <p:spPr bwMode="auto">
                <a:xfrm>
                  <a:off x="2988" y="874"/>
                  <a:ext cx="117" cy="83"/>
                </a:xfrm>
                <a:custGeom>
                  <a:avLst/>
                  <a:gdLst>
                    <a:gd name="T0" fmla="*/ 116 w 117"/>
                    <a:gd name="T1" fmla="*/ 0 h 83"/>
                    <a:gd name="T2" fmla="*/ 0 w 117"/>
                    <a:gd name="T3" fmla="*/ 25 h 83"/>
                    <a:gd name="T4" fmla="*/ 0 w 117"/>
                    <a:gd name="T5" fmla="*/ 82 h 83"/>
                    <a:gd name="T6" fmla="*/ 116 w 117"/>
                    <a:gd name="T7" fmla="*/ 47 h 83"/>
                    <a:gd name="T8" fmla="*/ 116 w 117"/>
                    <a:gd name="T9" fmla="*/ 0 h 83"/>
                  </a:gdLst>
                  <a:ahLst/>
                  <a:cxnLst>
                    <a:cxn ang="0">
                      <a:pos x="T0" y="T1"/>
                    </a:cxn>
                    <a:cxn ang="0">
                      <a:pos x="T2" y="T3"/>
                    </a:cxn>
                    <a:cxn ang="0">
                      <a:pos x="T4" y="T5"/>
                    </a:cxn>
                    <a:cxn ang="0">
                      <a:pos x="T6" y="T7"/>
                    </a:cxn>
                    <a:cxn ang="0">
                      <a:pos x="T8" y="T9"/>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67" name="Line 203"/>
                <p:cNvSpPr>
                  <a:spLocks noChangeShapeType="1"/>
                </p:cNvSpPr>
                <p:nvPr/>
              </p:nvSpPr>
              <p:spPr bwMode="auto">
                <a:xfrm flipV="1">
                  <a:off x="3064" y="891"/>
                  <a:ext cx="28" cy="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8" name="Line 204"/>
                <p:cNvSpPr>
                  <a:spLocks noChangeShapeType="1"/>
                </p:cNvSpPr>
                <p:nvPr/>
              </p:nvSpPr>
              <p:spPr bwMode="auto">
                <a:xfrm flipH="1">
                  <a:off x="3009" y="905"/>
                  <a:ext cx="38" cy="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69" name="Line 205"/>
                <p:cNvSpPr>
                  <a:spLocks noChangeShapeType="1"/>
                </p:cNvSpPr>
                <p:nvPr/>
              </p:nvSpPr>
              <p:spPr bwMode="auto">
                <a:xfrm>
                  <a:off x="3054" y="885"/>
                  <a:ext cx="0" cy="5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0" name="Line 206"/>
                <p:cNvSpPr>
                  <a:spLocks noChangeShapeType="1"/>
                </p:cNvSpPr>
                <p:nvPr/>
              </p:nvSpPr>
              <p:spPr bwMode="auto">
                <a:xfrm>
                  <a:off x="2998" y="895"/>
                  <a:ext cx="0" cy="5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1" name="Line 207"/>
                <p:cNvSpPr>
                  <a:spLocks noChangeShapeType="1"/>
                </p:cNvSpPr>
                <p:nvPr/>
              </p:nvSpPr>
              <p:spPr bwMode="auto">
                <a:xfrm flipH="1">
                  <a:off x="2998" y="895"/>
                  <a:ext cx="104" cy="2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72" name="Line 208"/>
                <p:cNvSpPr>
                  <a:spLocks noChangeShapeType="1"/>
                </p:cNvSpPr>
                <p:nvPr/>
              </p:nvSpPr>
              <p:spPr bwMode="auto">
                <a:xfrm flipV="1">
                  <a:off x="2998" y="884"/>
                  <a:ext cx="105" cy="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1112273" name="Group 209"/>
            <p:cNvGrpSpPr>
              <a:grpSpLocks/>
            </p:cNvGrpSpPr>
            <p:nvPr/>
          </p:nvGrpSpPr>
          <p:grpSpPr bwMode="auto">
            <a:xfrm>
              <a:off x="2946" y="875"/>
              <a:ext cx="277" cy="142"/>
              <a:chOff x="2946" y="875"/>
              <a:chExt cx="277" cy="142"/>
            </a:xfrm>
          </p:grpSpPr>
          <p:grpSp>
            <p:nvGrpSpPr>
              <p:cNvPr id="1112274" name="Group 210"/>
              <p:cNvGrpSpPr>
                <a:grpSpLocks/>
              </p:cNvGrpSpPr>
              <p:nvPr/>
            </p:nvGrpSpPr>
            <p:grpSpPr bwMode="auto">
              <a:xfrm>
                <a:off x="2963" y="952"/>
                <a:ext cx="46" cy="35"/>
                <a:chOff x="2963" y="952"/>
                <a:chExt cx="46" cy="35"/>
              </a:xfrm>
            </p:grpSpPr>
            <p:sp>
              <p:nvSpPr>
                <p:cNvPr id="1112275" name="Freeform 211"/>
                <p:cNvSpPr>
                  <a:spLocks/>
                </p:cNvSpPr>
                <p:nvPr/>
              </p:nvSpPr>
              <p:spPr bwMode="auto">
                <a:xfrm>
                  <a:off x="2963" y="952"/>
                  <a:ext cx="24" cy="34"/>
                </a:xfrm>
                <a:custGeom>
                  <a:avLst/>
                  <a:gdLst>
                    <a:gd name="T0" fmla="*/ 7 w 24"/>
                    <a:gd name="T1" fmla="*/ 0 h 34"/>
                    <a:gd name="T2" fmla="*/ 0 w 24"/>
                    <a:gd name="T3" fmla="*/ 30 h 34"/>
                    <a:gd name="T4" fmla="*/ 17 w 24"/>
                    <a:gd name="T5" fmla="*/ 33 h 34"/>
                    <a:gd name="T6" fmla="*/ 23 w 24"/>
                    <a:gd name="T7" fmla="*/ 1 h 34"/>
                    <a:gd name="T8" fmla="*/ 7 w 24"/>
                    <a:gd name="T9" fmla="*/ 0 h 34"/>
                  </a:gdLst>
                  <a:ahLst/>
                  <a:cxnLst>
                    <a:cxn ang="0">
                      <a:pos x="T0" y="T1"/>
                    </a:cxn>
                    <a:cxn ang="0">
                      <a:pos x="T2" y="T3"/>
                    </a:cxn>
                    <a:cxn ang="0">
                      <a:pos x="T4" y="T5"/>
                    </a:cxn>
                    <a:cxn ang="0">
                      <a:pos x="T6" y="T7"/>
                    </a:cxn>
                    <a:cxn ang="0">
                      <a:pos x="T8" y="T9"/>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6" name="Freeform 212"/>
                <p:cNvSpPr>
                  <a:spLocks/>
                </p:cNvSpPr>
                <p:nvPr/>
              </p:nvSpPr>
              <p:spPr bwMode="auto">
                <a:xfrm>
                  <a:off x="2973" y="957"/>
                  <a:ext cx="36" cy="30"/>
                </a:xfrm>
                <a:custGeom>
                  <a:avLst/>
                  <a:gdLst>
                    <a:gd name="T0" fmla="*/ 2 w 36"/>
                    <a:gd name="T1" fmla="*/ 1 h 30"/>
                    <a:gd name="T2" fmla="*/ 0 w 36"/>
                    <a:gd name="T3" fmla="*/ 29 h 30"/>
                    <a:gd name="T4" fmla="*/ 35 w 36"/>
                    <a:gd name="T5" fmla="*/ 13 h 30"/>
                    <a:gd name="T6" fmla="*/ 21 w 36"/>
                    <a:gd name="T7" fmla="*/ 9 h 30"/>
                    <a:gd name="T8" fmla="*/ 8 w 36"/>
                    <a:gd name="T9" fmla="*/ 16 h 30"/>
                    <a:gd name="T10" fmla="*/ 12 w 36"/>
                    <a:gd name="T11" fmla="*/ 0 h 30"/>
                    <a:gd name="T12" fmla="*/ 2 w 36"/>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12277" name="Group 213"/>
              <p:cNvGrpSpPr>
                <a:grpSpLocks/>
              </p:cNvGrpSpPr>
              <p:nvPr/>
            </p:nvGrpSpPr>
            <p:grpSpPr bwMode="auto">
              <a:xfrm>
                <a:off x="2946" y="875"/>
                <a:ext cx="277" cy="142"/>
                <a:chOff x="2946" y="875"/>
                <a:chExt cx="277" cy="142"/>
              </a:xfrm>
            </p:grpSpPr>
            <p:sp>
              <p:nvSpPr>
                <p:cNvPr id="1112278" name="Freeform 214"/>
                <p:cNvSpPr>
                  <a:spLocks/>
                </p:cNvSpPr>
                <p:nvPr/>
              </p:nvSpPr>
              <p:spPr bwMode="auto">
                <a:xfrm>
                  <a:off x="2952" y="875"/>
                  <a:ext cx="271" cy="126"/>
                </a:xfrm>
                <a:custGeom>
                  <a:avLst/>
                  <a:gdLst>
                    <a:gd name="T0" fmla="*/ 0 w 271"/>
                    <a:gd name="T1" fmla="*/ 53 h 126"/>
                    <a:gd name="T2" fmla="*/ 128 w 271"/>
                    <a:gd name="T3" fmla="*/ 125 h 126"/>
                    <a:gd name="T4" fmla="*/ 270 w 271"/>
                    <a:gd name="T5" fmla="*/ 54 h 126"/>
                    <a:gd name="T6" fmla="*/ 162 w 271"/>
                    <a:gd name="T7" fmla="*/ 0 h 126"/>
                    <a:gd name="T8" fmla="*/ 0 w 271"/>
                    <a:gd name="T9" fmla="*/ 53 h 126"/>
                  </a:gdLst>
                  <a:ahLst/>
                  <a:cxnLst>
                    <a:cxn ang="0">
                      <a:pos x="T0" y="T1"/>
                    </a:cxn>
                    <a:cxn ang="0">
                      <a:pos x="T2" y="T3"/>
                    </a:cxn>
                    <a:cxn ang="0">
                      <a:pos x="T4" y="T5"/>
                    </a:cxn>
                    <a:cxn ang="0">
                      <a:pos x="T6" y="T7"/>
                    </a:cxn>
                    <a:cxn ang="0">
                      <a:pos x="T8" y="T9"/>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79" name="Freeform 215"/>
                <p:cNvSpPr>
                  <a:spLocks/>
                </p:cNvSpPr>
                <p:nvPr/>
              </p:nvSpPr>
              <p:spPr bwMode="auto">
                <a:xfrm>
                  <a:off x="2946" y="927"/>
                  <a:ext cx="137" cy="90"/>
                </a:xfrm>
                <a:custGeom>
                  <a:avLst/>
                  <a:gdLst>
                    <a:gd name="T0" fmla="*/ 5 w 137"/>
                    <a:gd name="T1" fmla="*/ 0 h 90"/>
                    <a:gd name="T2" fmla="*/ 136 w 137"/>
                    <a:gd name="T3" fmla="*/ 73 h 90"/>
                    <a:gd name="T4" fmla="*/ 131 w 137"/>
                    <a:gd name="T5" fmla="*/ 89 h 90"/>
                    <a:gd name="T6" fmla="*/ 0 w 137"/>
                    <a:gd name="T7" fmla="*/ 14 h 90"/>
                    <a:gd name="T8" fmla="*/ 5 w 137"/>
                    <a:gd name="T9" fmla="*/ 0 h 90"/>
                  </a:gdLst>
                  <a:ahLst/>
                  <a:cxnLst>
                    <a:cxn ang="0">
                      <a:pos x="T0" y="T1"/>
                    </a:cxn>
                    <a:cxn ang="0">
                      <a:pos x="T2" y="T3"/>
                    </a:cxn>
                    <a:cxn ang="0">
                      <a:pos x="T4" y="T5"/>
                    </a:cxn>
                    <a:cxn ang="0">
                      <a:pos x="T6" y="T7"/>
                    </a:cxn>
                    <a:cxn ang="0">
                      <a:pos x="T8" y="T9"/>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0" name="Freeform 216"/>
                <p:cNvSpPr>
                  <a:spLocks/>
                </p:cNvSpPr>
                <p:nvPr/>
              </p:nvSpPr>
              <p:spPr bwMode="auto">
                <a:xfrm>
                  <a:off x="3076" y="929"/>
                  <a:ext cx="147" cy="88"/>
                </a:xfrm>
                <a:custGeom>
                  <a:avLst/>
                  <a:gdLst>
                    <a:gd name="T0" fmla="*/ 0 w 147"/>
                    <a:gd name="T1" fmla="*/ 87 h 88"/>
                    <a:gd name="T2" fmla="*/ 4 w 147"/>
                    <a:gd name="T3" fmla="*/ 70 h 88"/>
                    <a:gd name="T4" fmla="*/ 146 w 147"/>
                    <a:gd name="T5" fmla="*/ 0 h 88"/>
                    <a:gd name="T6" fmla="*/ 140 w 147"/>
                    <a:gd name="T7" fmla="*/ 12 h 88"/>
                    <a:gd name="T8" fmla="*/ 0 w 147"/>
                    <a:gd name="T9" fmla="*/ 87 h 88"/>
                  </a:gdLst>
                  <a:ahLst/>
                  <a:cxnLst>
                    <a:cxn ang="0">
                      <a:pos x="T0" y="T1"/>
                    </a:cxn>
                    <a:cxn ang="0">
                      <a:pos x="T2" y="T3"/>
                    </a:cxn>
                    <a:cxn ang="0">
                      <a:pos x="T4" y="T5"/>
                    </a:cxn>
                    <a:cxn ang="0">
                      <a:pos x="T6" y="T7"/>
                    </a:cxn>
                    <a:cxn ang="0">
                      <a:pos x="T8" y="T9"/>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1" name="Freeform 217"/>
                <p:cNvSpPr>
                  <a:spLocks/>
                </p:cNvSpPr>
                <p:nvPr/>
              </p:nvSpPr>
              <p:spPr bwMode="auto">
                <a:xfrm>
                  <a:off x="3002" y="934"/>
                  <a:ext cx="110" cy="57"/>
                </a:xfrm>
                <a:custGeom>
                  <a:avLst/>
                  <a:gdLst>
                    <a:gd name="T0" fmla="*/ 0 w 110"/>
                    <a:gd name="T1" fmla="*/ 14 h 57"/>
                    <a:gd name="T2" fmla="*/ 37 w 110"/>
                    <a:gd name="T3" fmla="*/ 0 h 57"/>
                    <a:gd name="T4" fmla="*/ 109 w 110"/>
                    <a:gd name="T5" fmla="*/ 37 h 57"/>
                    <a:gd name="T6" fmla="*/ 72 w 110"/>
                    <a:gd name="T7" fmla="*/ 56 h 57"/>
                    <a:gd name="T8" fmla="*/ 0 w 110"/>
                    <a:gd name="T9" fmla="*/ 14 h 57"/>
                  </a:gdLst>
                  <a:ahLst/>
                  <a:cxnLst>
                    <a:cxn ang="0">
                      <a:pos x="T0" y="T1"/>
                    </a:cxn>
                    <a:cxn ang="0">
                      <a:pos x="T2" y="T3"/>
                    </a:cxn>
                    <a:cxn ang="0">
                      <a:pos x="T4" y="T5"/>
                    </a:cxn>
                    <a:cxn ang="0">
                      <a:pos x="T6" y="T7"/>
                    </a:cxn>
                    <a:cxn ang="0">
                      <a:pos x="T8" y="T9"/>
                    </a:cxn>
                  </a:cxnLst>
                  <a:rect l="0" t="0" r="r" b="b"/>
                  <a:pathLst>
                    <a:path w="110" h="57">
                      <a:moveTo>
                        <a:pt x="0" y="14"/>
                      </a:moveTo>
                      <a:lnTo>
                        <a:pt x="37" y="0"/>
                      </a:lnTo>
                      <a:lnTo>
                        <a:pt x="109" y="37"/>
                      </a:lnTo>
                      <a:lnTo>
                        <a:pt x="72" y="56"/>
                      </a:lnTo>
                      <a:lnTo>
                        <a:pt x="0" y="14"/>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2" name="Freeform 218"/>
                <p:cNvSpPr>
                  <a:spLocks/>
                </p:cNvSpPr>
                <p:nvPr/>
              </p:nvSpPr>
              <p:spPr bwMode="auto">
                <a:xfrm>
                  <a:off x="3047" y="896"/>
                  <a:ext cx="162" cy="75"/>
                </a:xfrm>
                <a:custGeom>
                  <a:avLst/>
                  <a:gdLst>
                    <a:gd name="T0" fmla="*/ 0 w 162"/>
                    <a:gd name="T1" fmla="*/ 36 h 75"/>
                    <a:gd name="T2" fmla="*/ 70 w 162"/>
                    <a:gd name="T3" fmla="*/ 74 h 75"/>
                    <a:gd name="T4" fmla="*/ 161 w 162"/>
                    <a:gd name="T5" fmla="*/ 32 h 75"/>
                    <a:gd name="T6" fmla="*/ 95 w 162"/>
                    <a:gd name="T7" fmla="*/ 0 h 75"/>
                    <a:gd name="T8" fmla="*/ 0 w 162"/>
                    <a:gd name="T9" fmla="*/ 36 h 75"/>
                  </a:gdLst>
                  <a:ahLst/>
                  <a:cxnLst>
                    <a:cxn ang="0">
                      <a:pos x="T0" y="T1"/>
                    </a:cxn>
                    <a:cxn ang="0">
                      <a:pos x="T2" y="T3"/>
                    </a:cxn>
                    <a:cxn ang="0">
                      <a:pos x="T4" y="T5"/>
                    </a:cxn>
                    <a:cxn ang="0">
                      <a:pos x="T6" y="T7"/>
                    </a:cxn>
                    <a:cxn ang="0">
                      <a:pos x="T8" y="T9"/>
                    </a:cxn>
                  </a:cxnLst>
                  <a:rect l="0" t="0" r="r" b="b"/>
                  <a:pathLst>
                    <a:path w="162" h="75">
                      <a:moveTo>
                        <a:pt x="0" y="36"/>
                      </a:moveTo>
                      <a:lnTo>
                        <a:pt x="70" y="74"/>
                      </a:lnTo>
                      <a:lnTo>
                        <a:pt x="161" y="32"/>
                      </a:lnTo>
                      <a:lnTo>
                        <a:pt x="95" y="0"/>
                      </a:lnTo>
                      <a:lnTo>
                        <a:pt x="0" y="36"/>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3" name="Freeform 219"/>
                <p:cNvSpPr>
                  <a:spLocks/>
                </p:cNvSpPr>
                <p:nvPr/>
              </p:nvSpPr>
              <p:spPr bwMode="auto">
                <a:xfrm>
                  <a:off x="2963" y="879"/>
                  <a:ext cx="177" cy="68"/>
                </a:xfrm>
                <a:custGeom>
                  <a:avLst/>
                  <a:gdLst>
                    <a:gd name="T0" fmla="*/ 36 w 177"/>
                    <a:gd name="T1" fmla="*/ 67 h 68"/>
                    <a:gd name="T2" fmla="*/ 0 w 177"/>
                    <a:gd name="T3" fmla="*/ 48 h 68"/>
                    <a:gd name="T4" fmla="*/ 148 w 177"/>
                    <a:gd name="T5" fmla="*/ 0 h 68"/>
                    <a:gd name="T6" fmla="*/ 176 w 177"/>
                    <a:gd name="T7" fmla="*/ 13 h 68"/>
                    <a:gd name="T8" fmla="*/ 36 w 177"/>
                    <a:gd name="T9" fmla="*/ 67 h 68"/>
                  </a:gdLst>
                  <a:ahLst/>
                  <a:cxnLst>
                    <a:cxn ang="0">
                      <a:pos x="T0" y="T1"/>
                    </a:cxn>
                    <a:cxn ang="0">
                      <a:pos x="T2" y="T3"/>
                    </a:cxn>
                    <a:cxn ang="0">
                      <a:pos x="T4" y="T5"/>
                    </a:cxn>
                    <a:cxn ang="0">
                      <a:pos x="T6" y="T7"/>
                    </a:cxn>
                    <a:cxn ang="0">
                      <a:pos x="T8" y="T9"/>
                    </a:cxn>
                  </a:cxnLst>
                  <a:rect l="0" t="0" r="r" b="b"/>
                  <a:pathLst>
                    <a:path w="177" h="68">
                      <a:moveTo>
                        <a:pt x="36" y="67"/>
                      </a:moveTo>
                      <a:lnTo>
                        <a:pt x="0" y="48"/>
                      </a:lnTo>
                      <a:lnTo>
                        <a:pt x="148" y="0"/>
                      </a:lnTo>
                      <a:lnTo>
                        <a:pt x="176" y="13"/>
                      </a:lnTo>
                      <a:lnTo>
                        <a:pt x="36" y="67"/>
                      </a:lnTo>
                    </a:path>
                  </a:pathLst>
                </a:custGeom>
                <a:solidFill>
                  <a:srgbClr val="A0A0A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12284" name="Line 220"/>
                <p:cNvSpPr>
                  <a:spLocks noChangeShapeType="1"/>
                </p:cNvSpPr>
                <p:nvPr/>
              </p:nvSpPr>
              <p:spPr bwMode="auto">
                <a:xfrm flipV="1">
                  <a:off x="2966" y="880"/>
                  <a:ext cx="151" cy="53"/>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5" name="Line 221"/>
                <p:cNvSpPr>
                  <a:spLocks noChangeShapeType="1"/>
                </p:cNvSpPr>
                <p:nvPr/>
              </p:nvSpPr>
              <p:spPr bwMode="auto">
                <a:xfrm flipV="1">
                  <a:off x="2981" y="885"/>
                  <a:ext cx="146" cy="5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6" name="Line 222"/>
                <p:cNvSpPr>
                  <a:spLocks noChangeShapeType="1"/>
                </p:cNvSpPr>
                <p:nvPr/>
              </p:nvSpPr>
              <p:spPr bwMode="auto">
                <a:xfrm flipV="1">
                  <a:off x="2990" y="889"/>
                  <a:ext cx="142" cy="5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7" name="Line 223"/>
                <p:cNvSpPr>
                  <a:spLocks noChangeShapeType="1"/>
                </p:cNvSpPr>
                <p:nvPr/>
              </p:nvSpPr>
              <p:spPr bwMode="auto">
                <a:xfrm flipV="1">
                  <a:off x="3011" y="898"/>
                  <a:ext cx="141"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8" name="Line 224"/>
                <p:cNvSpPr>
                  <a:spLocks noChangeShapeType="1"/>
                </p:cNvSpPr>
                <p:nvPr/>
              </p:nvSpPr>
              <p:spPr bwMode="auto">
                <a:xfrm flipV="1">
                  <a:off x="3023" y="905"/>
                  <a:ext cx="139" cy="5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89" name="Line 225"/>
                <p:cNvSpPr>
                  <a:spLocks noChangeShapeType="1"/>
                </p:cNvSpPr>
                <p:nvPr/>
              </p:nvSpPr>
              <p:spPr bwMode="auto">
                <a:xfrm flipV="1">
                  <a:off x="3033" y="910"/>
                  <a:ext cx="140"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0" name="Line 226"/>
                <p:cNvSpPr>
                  <a:spLocks noChangeShapeType="1"/>
                </p:cNvSpPr>
                <p:nvPr/>
              </p:nvSpPr>
              <p:spPr bwMode="auto">
                <a:xfrm flipV="1">
                  <a:off x="3048" y="916"/>
                  <a:ext cx="136"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1" name="Line 227"/>
                <p:cNvSpPr>
                  <a:spLocks noChangeShapeType="1"/>
                </p:cNvSpPr>
                <p:nvPr/>
              </p:nvSpPr>
              <p:spPr bwMode="auto">
                <a:xfrm flipV="1">
                  <a:off x="3061" y="923"/>
                  <a:ext cx="133" cy="60"/>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2" name="Line 228"/>
                <p:cNvSpPr>
                  <a:spLocks noChangeShapeType="1"/>
                </p:cNvSpPr>
                <p:nvPr/>
              </p:nvSpPr>
              <p:spPr bwMode="auto">
                <a:xfrm>
                  <a:off x="3015" y="944"/>
                  <a:ext cx="73" cy="41"/>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3" name="Line 229"/>
                <p:cNvSpPr>
                  <a:spLocks noChangeShapeType="1"/>
                </p:cNvSpPr>
                <p:nvPr/>
              </p:nvSpPr>
              <p:spPr bwMode="auto">
                <a:xfrm>
                  <a:off x="3031" y="938"/>
                  <a:ext cx="72" cy="3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4" name="Line 230"/>
                <p:cNvSpPr>
                  <a:spLocks noChangeShapeType="1"/>
                </p:cNvSpPr>
                <p:nvPr/>
              </p:nvSpPr>
              <p:spPr bwMode="auto">
                <a:xfrm>
                  <a:off x="3062" y="927"/>
                  <a:ext cx="69"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5" name="Line 231"/>
                <p:cNvSpPr>
                  <a:spLocks noChangeShapeType="1"/>
                </p:cNvSpPr>
                <p:nvPr/>
              </p:nvSpPr>
              <p:spPr bwMode="auto">
                <a:xfrm>
                  <a:off x="3079" y="919"/>
                  <a:ext cx="68" cy="3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6" name="Line 232"/>
                <p:cNvSpPr>
                  <a:spLocks noChangeShapeType="1"/>
                </p:cNvSpPr>
                <p:nvPr/>
              </p:nvSpPr>
              <p:spPr bwMode="auto">
                <a:xfrm>
                  <a:off x="3094" y="914"/>
                  <a:ext cx="67" cy="3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7" name="Line 233"/>
                <p:cNvSpPr>
                  <a:spLocks noChangeShapeType="1"/>
                </p:cNvSpPr>
                <p:nvPr/>
              </p:nvSpPr>
              <p:spPr bwMode="auto">
                <a:xfrm>
                  <a:off x="3110" y="908"/>
                  <a:ext cx="64" cy="35"/>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8" name="Line 234"/>
                <p:cNvSpPr>
                  <a:spLocks noChangeShapeType="1"/>
                </p:cNvSpPr>
                <p:nvPr/>
              </p:nvSpPr>
              <p:spPr bwMode="auto">
                <a:xfrm>
                  <a:off x="3125" y="902"/>
                  <a:ext cx="66" cy="34"/>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299" name="Line 235"/>
                <p:cNvSpPr>
                  <a:spLocks noChangeShapeType="1"/>
                </p:cNvSpPr>
                <p:nvPr/>
              </p:nvSpPr>
              <p:spPr bwMode="auto">
                <a:xfrm>
                  <a:off x="2984" y="920"/>
                  <a:ext cx="35" cy="19"/>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0" name="Line 236"/>
                <p:cNvSpPr>
                  <a:spLocks noChangeShapeType="1"/>
                </p:cNvSpPr>
                <p:nvPr/>
              </p:nvSpPr>
              <p:spPr bwMode="auto">
                <a:xfrm>
                  <a:off x="3009" y="914"/>
                  <a:ext cx="32"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1" name="Line 237"/>
                <p:cNvSpPr>
                  <a:spLocks noChangeShapeType="1"/>
                </p:cNvSpPr>
                <p:nvPr/>
              </p:nvSpPr>
              <p:spPr bwMode="auto">
                <a:xfrm>
                  <a:off x="3027" y="907"/>
                  <a:ext cx="34" cy="18"/>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2" name="Line 238"/>
                <p:cNvSpPr>
                  <a:spLocks noChangeShapeType="1"/>
                </p:cNvSpPr>
                <p:nvPr/>
              </p:nvSpPr>
              <p:spPr bwMode="auto">
                <a:xfrm>
                  <a:off x="3047" y="898"/>
                  <a:ext cx="34"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3" name="Line 239"/>
                <p:cNvSpPr>
                  <a:spLocks noChangeShapeType="1"/>
                </p:cNvSpPr>
                <p:nvPr/>
              </p:nvSpPr>
              <p:spPr bwMode="auto">
                <a:xfrm>
                  <a:off x="3070" y="891"/>
                  <a:ext cx="30" cy="17"/>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2304" name="Line 240"/>
                <p:cNvSpPr>
                  <a:spLocks noChangeShapeType="1"/>
                </p:cNvSpPr>
                <p:nvPr/>
              </p:nvSpPr>
              <p:spPr bwMode="auto">
                <a:xfrm>
                  <a:off x="3092" y="886"/>
                  <a:ext cx="29" cy="16"/>
                </a:xfrm>
                <a:prstGeom prst="line">
                  <a:avLst/>
                </a:prstGeom>
                <a:noFill/>
                <a:ln w="12700">
                  <a:solidFill>
                    <a:srgbClr val="8080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aphicFrame>
        <p:nvGraphicFramePr>
          <p:cNvPr id="1112305" name="Object 241"/>
          <p:cNvGraphicFramePr>
            <a:graphicFrameLocks/>
          </p:cNvGraphicFramePr>
          <p:nvPr/>
        </p:nvGraphicFramePr>
        <p:xfrm>
          <a:off x="6602414" y="1146175"/>
          <a:ext cx="477837" cy="731838"/>
        </p:xfrm>
        <a:graphic>
          <a:graphicData uri="http://schemas.openxmlformats.org/presentationml/2006/ole">
            <mc:AlternateContent xmlns:mc="http://schemas.openxmlformats.org/markup-compatibility/2006">
              <mc:Choice xmlns:v="urn:schemas-microsoft-com:vml" Requires="v">
                <p:oleObj name="ClipArt" r:id="rId4" imgW="2389467" imgH="3662906" progId="MS_ClipArt_Gallery.2">
                  <p:embed/>
                </p:oleObj>
              </mc:Choice>
              <mc:Fallback>
                <p:oleObj name="ClipArt" r:id="rId4" imgW="2389467" imgH="3662906" progId="MS_ClipArt_Gallery.2">
                  <p:embed/>
                  <p:pic>
                    <p:nvPicPr>
                      <p:cNvPr id="1112305" name="Object 2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414" y="1146175"/>
                        <a:ext cx="477837" cy="731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2" descr="A blue and white logo&#10;&#10;Description automatically generated">
            <a:extLst>
              <a:ext uri="{FF2B5EF4-FFF2-40B4-BE49-F238E27FC236}">
                <a16:creationId xmlns:a16="http://schemas.microsoft.com/office/drawing/2014/main" id="{C0CC17BA-02C6-180C-40BD-037B08C2F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539" y="3535363"/>
            <a:ext cx="892173" cy="892173"/>
          </a:xfrm>
          <a:prstGeom prst="rect">
            <a:avLst/>
          </a:prstGeom>
        </p:spPr>
      </p:pic>
    </p:spTree>
    <p:extLst>
      <p:ext uri="{BB962C8B-B14F-4D97-AF65-F5344CB8AC3E}">
        <p14:creationId xmlns:p14="http://schemas.microsoft.com/office/powerpoint/2010/main" val="394759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148" name="Rectangle 60"/>
          <p:cNvSpPr>
            <a:spLocks noGrp="1" noChangeArrowheads="1"/>
          </p:cNvSpPr>
          <p:nvPr>
            <p:ph type="title"/>
          </p:nvPr>
        </p:nvSpPr>
        <p:spPr/>
        <p:txBody>
          <a:bodyPr/>
          <a:lstStyle/>
          <a:p>
            <a:r>
              <a:rPr lang="en-US" sz="4000" dirty="0"/>
              <a:t>The Traditional Approach</a:t>
            </a:r>
            <a:br>
              <a:rPr lang="en-US" sz="4000" dirty="0"/>
            </a:br>
            <a:endParaRPr lang="en-US" sz="4000" dirty="0"/>
          </a:p>
        </p:txBody>
      </p:sp>
      <p:sp>
        <p:nvSpPr>
          <p:cNvPr id="1113091" name="Rectangle 3"/>
          <p:cNvSpPr>
            <a:spLocks noChangeArrowheads="1"/>
          </p:cNvSpPr>
          <p:nvPr/>
        </p:nvSpPr>
        <p:spPr bwMode="auto">
          <a:xfrm>
            <a:off x="25479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092" name="Group 4"/>
          <p:cNvGrpSpPr>
            <a:grpSpLocks/>
          </p:cNvGrpSpPr>
          <p:nvPr/>
        </p:nvGrpSpPr>
        <p:grpSpPr bwMode="auto">
          <a:xfrm>
            <a:off x="2695576" y="5181601"/>
            <a:ext cx="601663" cy="606425"/>
            <a:chOff x="723" y="3038"/>
            <a:chExt cx="379" cy="382"/>
          </a:xfrm>
        </p:grpSpPr>
        <p:sp>
          <p:nvSpPr>
            <p:cNvPr id="1113093" name="Rectangle 5"/>
            <p:cNvSpPr>
              <a:spLocks noChangeArrowheads="1"/>
            </p:cNvSpPr>
            <p:nvPr/>
          </p:nvSpPr>
          <p:spPr bwMode="auto">
            <a:xfrm>
              <a:off x="723"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094" name="Group 6"/>
            <p:cNvGrpSpPr>
              <a:grpSpLocks/>
            </p:cNvGrpSpPr>
            <p:nvPr/>
          </p:nvGrpSpPr>
          <p:grpSpPr bwMode="auto">
            <a:xfrm>
              <a:off x="724" y="3038"/>
              <a:ext cx="378" cy="382"/>
              <a:chOff x="724" y="3038"/>
              <a:chExt cx="378" cy="382"/>
            </a:xfrm>
          </p:grpSpPr>
          <p:sp>
            <p:nvSpPr>
              <p:cNvPr id="1113095" name="Line 7"/>
              <p:cNvSpPr>
                <a:spLocks noChangeShapeType="1"/>
              </p:cNvSpPr>
              <p:nvPr/>
            </p:nvSpPr>
            <p:spPr bwMode="auto">
              <a:xfrm>
                <a:off x="724"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6" name="Line 8"/>
              <p:cNvSpPr>
                <a:spLocks noChangeShapeType="1"/>
              </p:cNvSpPr>
              <p:nvPr/>
            </p:nvSpPr>
            <p:spPr bwMode="auto">
              <a:xfrm>
                <a:off x="1102"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7" name="Oval 9"/>
              <p:cNvSpPr>
                <a:spLocks noChangeArrowheads="1"/>
              </p:cNvSpPr>
              <p:nvPr/>
            </p:nvSpPr>
            <p:spPr bwMode="auto">
              <a:xfrm>
                <a:off x="725"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098" name="Oval 10"/>
              <p:cNvSpPr>
                <a:spLocks noChangeArrowheads="1"/>
              </p:cNvSpPr>
              <p:nvPr/>
            </p:nvSpPr>
            <p:spPr bwMode="auto">
              <a:xfrm>
                <a:off x="725"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099" name="Rectangle 11"/>
          <p:cNvSpPr>
            <a:spLocks noChangeArrowheads="1"/>
          </p:cNvSpPr>
          <p:nvPr/>
        </p:nvSpPr>
        <p:spPr bwMode="auto">
          <a:xfrm>
            <a:off x="84915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3100" name="Group 12"/>
          <p:cNvGrpSpPr>
            <a:grpSpLocks/>
          </p:cNvGrpSpPr>
          <p:nvPr/>
        </p:nvGrpSpPr>
        <p:grpSpPr bwMode="auto">
          <a:xfrm>
            <a:off x="8639176" y="5181601"/>
            <a:ext cx="601663" cy="606425"/>
            <a:chOff x="4467" y="3038"/>
            <a:chExt cx="379" cy="382"/>
          </a:xfrm>
        </p:grpSpPr>
        <p:sp>
          <p:nvSpPr>
            <p:cNvPr id="1113101" name="Rectangle 13"/>
            <p:cNvSpPr>
              <a:spLocks noChangeArrowheads="1"/>
            </p:cNvSpPr>
            <p:nvPr/>
          </p:nvSpPr>
          <p:spPr bwMode="auto">
            <a:xfrm>
              <a:off x="4467" y="3094"/>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2" name="Group 14"/>
            <p:cNvGrpSpPr>
              <a:grpSpLocks/>
            </p:cNvGrpSpPr>
            <p:nvPr/>
          </p:nvGrpSpPr>
          <p:grpSpPr bwMode="auto">
            <a:xfrm>
              <a:off x="4468" y="3038"/>
              <a:ext cx="378" cy="382"/>
              <a:chOff x="4468" y="3038"/>
              <a:chExt cx="378" cy="382"/>
            </a:xfrm>
          </p:grpSpPr>
          <p:sp>
            <p:nvSpPr>
              <p:cNvPr id="1113103" name="Line 15"/>
              <p:cNvSpPr>
                <a:spLocks noChangeShapeType="1"/>
              </p:cNvSpPr>
              <p:nvPr/>
            </p:nvSpPr>
            <p:spPr bwMode="auto">
              <a:xfrm>
                <a:off x="4468"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4" name="Line 16"/>
              <p:cNvSpPr>
                <a:spLocks noChangeShapeType="1"/>
              </p:cNvSpPr>
              <p:nvPr/>
            </p:nvSpPr>
            <p:spPr bwMode="auto">
              <a:xfrm>
                <a:off x="4846"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5" name="Oval 17"/>
              <p:cNvSpPr>
                <a:spLocks noChangeArrowheads="1"/>
              </p:cNvSpPr>
              <p:nvPr/>
            </p:nvSpPr>
            <p:spPr bwMode="auto">
              <a:xfrm>
                <a:off x="4469"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06" name="Oval 18"/>
              <p:cNvSpPr>
                <a:spLocks noChangeArrowheads="1"/>
              </p:cNvSpPr>
              <p:nvPr/>
            </p:nvSpPr>
            <p:spPr bwMode="auto">
              <a:xfrm>
                <a:off x="4469"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07" name="Rectangle 19"/>
          <p:cNvSpPr>
            <a:spLocks noChangeArrowheads="1"/>
          </p:cNvSpPr>
          <p:nvPr/>
        </p:nvSpPr>
        <p:spPr bwMode="auto">
          <a:xfrm>
            <a:off x="4757738" y="5843588"/>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sp>
        <p:nvSpPr>
          <p:cNvPr id="1113108" name="Rectangle 20"/>
          <p:cNvSpPr>
            <a:spLocks noChangeArrowheads="1"/>
          </p:cNvSpPr>
          <p:nvPr/>
        </p:nvSpPr>
        <p:spPr bwMode="auto">
          <a:xfrm>
            <a:off x="4905375" y="5270501"/>
            <a:ext cx="596900" cy="434975"/>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09" name="Group 21"/>
          <p:cNvGrpSpPr>
            <a:grpSpLocks/>
          </p:cNvGrpSpPr>
          <p:nvPr/>
        </p:nvGrpSpPr>
        <p:grpSpPr bwMode="auto">
          <a:xfrm>
            <a:off x="4906964" y="5181601"/>
            <a:ext cx="600075" cy="606425"/>
            <a:chOff x="2116" y="3038"/>
            <a:chExt cx="378" cy="382"/>
          </a:xfrm>
        </p:grpSpPr>
        <p:sp>
          <p:nvSpPr>
            <p:cNvPr id="1113110" name="Line 22"/>
            <p:cNvSpPr>
              <a:spLocks noChangeShapeType="1"/>
            </p:cNvSpPr>
            <p:nvPr/>
          </p:nvSpPr>
          <p:spPr bwMode="auto">
            <a:xfrm>
              <a:off x="2116" y="3087"/>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1" name="Line 23"/>
            <p:cNvSpPr>
              <a:spLocks noChangeShapeType="1"/>
            </p:cNvSpPr>
            <p:nvPr/>
          </p:nvSpPr>
          <p:spPr bwMode="auto">
            <a:xfrm>
              <a:off x="2494" y="308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2" name="Oval 24"/>
            <p:cNvSpPr>
              <a:spLocks noChangeArrowheads="1"/>
            </p:cNvSpPr>
            <p:nvPr/>
          </p:nvSpPr>
          <p:spPr bwMode="auto">
            <a:xfrm>
              <a:off x="2117" y="3038"/>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3" name="Oval 25"/>
            <p:cNvSpPr>
              <a:spLocks noChangeArrowheads="1"/>
            </p:cNvSpPr>
            <p:nvPr/>
          </p:nvSpPr>
          <p:spPr bwMode="auto">
            <a:xfrm>
              <a:off x="2117" y="3331"/>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13114" name="Rectangle 26"/>
          <p:cNvSpPr>
            <a:spLocks noChangeArrowheads="1"/>
          </p:cNvSpPr>
          <p:nvPr/>
        </p:nvSpPr>
        <p:spPr bwMode="auto">
          <a:xfrm>
            <a:off x="6635751" y="5387975"/>
            <a:ext cx="698909" cy="585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3115" name="Rectangle 27"/>
          <p:cNvSpPr>
            <a:spLocks noChangeArrowheads="1"/>
          </p:cNvSpPr>
          <p:nvPr/>
        </p:nvSpPr>
        <p:spPr bwMode="auto">
          <a:xfrm>
            <a:off x="2392363" y="4462463"/>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6" name="Rectangle 28"/>
          <p:cNvSpPr>
            <a:spLocks noChangeArrowheads="1"/>
          </p:cNvSpPr>
          <p:nvPr/>
        </p:nvSpPr>
        <p:spPr bwMode="auto">
          <a:xfrm>
            <a:off x="83359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7" name="Rectangle 29"/>
          <p:cNvSpPr>
            <a:spLocks noChangeArrowheads="1"/>
          </p:cNvSpPr>
          <p:nvPr/>
        </p:nvSpPr>
        <p:spPr bwMode="auto">
          <a:xfrm>
            <a:off x="4602163" y="4479925"/>
            <a:ext cx="1206500" cy="3683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8" name="Line 30"/>
          <p:cNvSpPr>
            <a:spLocks noChangeShapeType="1"/>
          </p:cNvSpPr>
          <p:nvPr/>
        </p:nvSpPr>
        <p:spPr bwMode="auto">
          <a:xfrm>
            <a:off x="29956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19" name="Line 31"/>
          <p:cNvSpPr>
            <a:spLocks noChangeShapeType="1"/>
          </p:cNvSpPr>
          <p:nvPr/>
        </p:nvSpPr>
        <p:spPr bwMode="auto">
          <a:xfrm>
            <a:off x="52054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0" name="Line 32"/>
          <p:cNvSpPr>
            <a:spLocks noChangeShapeType="1"/>
          </p:cNvSpPr>
          <p:nvPr/>
        </p:nvSpPr>
        <p:spPr bwMode="auto">
          <a:xfrm>
            <a:off x="8939213" y="4854575"/>
            <a:ext cx="0" cy="381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1" name="Rectangle 33"/>
          <p:cNvSpPr>
            <a:spLocks noChangeArrowheads="1"/>
          </p:cNvSpPr>
          <p:nvPr/>
        </p:nvSpPr>
        <p:spPr bwMode="auto">
          <a:xfrm>
            <a:off x="4754563" y="3184525"/>
            <a:ext cx="2120900" cy="5207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2" name="Rectangle 34"/>
          <p:cNvSpPr>
            <a:spLocks noChangeArrowheads="1"/>
          </p:cNvSpPr>
          <p:nvPr/>
        </p:nvSpPr>
        <p:spPr bwMode="auto">
          <a:xfrm>
            <a:off x="4792663" y="3276600"/>
            <a:ext cx="20510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3123" name="Line 35"/>
          <p:cNvSpPr>
            <a:spLocks noChangeShapeType="1"/>
          </p:cNvSpPr>
          <p:nvPr/>
        </p:nvSpPr>
        <p:spPr bwMode="auto">
          <a:xfrm flipV="1">
            <a:off x="26908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4" name="Line 36"/>
          <p:cNvSpPr>
            <a:spLocks noChangeShapeType="1"/>
          </p:cNvSpPr>
          <p:nvPr/>
        </p:nvSpPr>
        <p:spPr bwMode="auto">
          <a:xfrm flipV="1">
            <a:off x="50530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5" name="Line 37"/>
          <p:cNvSpPr>
            <a:spLocks noChangeShapeType="1"/>
          </p:cNvSpPr>
          <p:nvPr/>
        </p:nvSpPr>
        <p:spPr bwMode="auto">
          <a:xfrm flipH="1" flipV="1">
            <a:off x="6348413" y="3711575"/>
            <a:ext cx="24384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6" name="Line 38"/>
          <p:cNvSpPr>
            <a:spLocks noChangeShapeType="1"/>
          </p:cNvSpPr>
          <p:nvPr/>
        </p:nvSpPr>
        <p:spPr bwMode="auto">
          <a:xfrm flipH="1">
            <a:off x="29956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7" name="Line 39"/>
          <p:cNvSpPr>
            <a:spLocks noChangeShapeType="1"/>
          </p:cNvSpPr>
          <p:nvPr/>
        </p:nvSpPr>
        <p:spPr bwMode="auto">
          <a:xfrm flipH="1">
            <a:off x="5129213" y="3711575"/>
            <a:ext cx="457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8" name="Line 40"/>
          <p:cNvSpPr>
            <a:spLocks noChangeShapeType="1"/>
          </p:cNvSpPr>
          <p:nvPr/>
        </p:nvSpPr>
        <p:spPr bwMode="auto">
          <a:xfrm>
            <a:off x="6653213" y="3711575"/>
            <a:ext cx="2362200" cy="7620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29" name="Rectangle 41"/>
          <p:cNvSpPr>
            <a:spLocks noChangeArrowheads="1"/>
          </p:cNvSpPr>
          <p:nvPr/>
        </p:nvSpPr>
        <p:spPr bwMode="auto">
          <a:xfrm>
            <a:off x="5873751" y="3925888"/>
            <a:ext cx="47448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3130" name="Group 42"/>
          <p:cNvGrpSpPr>
            <a:grpSpLocks/>
          </p:cNvGrpSpPr>
          <p:nvPr/>
        </p:nvGrpSpPr>
        <p:grpSpPr bwMode="auto">
          <a:xfrm>
            <a:off x="7910513" y="3184525"/>
            <a:ext cx="1041400" cy="469900"/>
            <a:chOff x="4008" y="1780"/>
            <a:chExt cx="656" cy="296"/>
          </a:xfrm>
        </p:grpSpPr>
        <p:sp>
          <p:nvSpPr>
            <p:cNvPr id="1113131" name="Rectangle 43"/>
            <p:cNvSpPr>
              <a:spLocks noChangeArrowheads="1"/>
            </p:cNvSpPr>
            <p:nvPr/>
          </p:nvSpPr>
          <p:spPr bwMode="auto">
            <a:xfrm>
              <a:off x="4008" y="1824"/>
              <a:ext cx="652" cy="212"/>
            </a:xfrm>
            <a:prstGeom prst="rect">
              <a:avLst/>
            </a:prstGeom>
            <a:gradFill rotWithShape="0">
              <a:gsLst>
                <a:gs pos="0">
                  <a:srgbClr val="FF9900"/>
                </a:gs>
                <a:gs pos="50000">
                  <a:srgbClr val="FF9900">
                    <a:gamma/>
                    <a:tint val="5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3132" name="Group 44"/>
            <p:cNvGrpSpPr>
              <a:grpSpLocks/>
            </p:cNvGrpSpPr>
            <p:nvPr/>
          </p:nvGrpSpPr>
          <p:grpSpPr bwMode="auto">
            <a:xfrm>
              <a:off x="4012" y="1780"/>
              <a:ext cx="652" cy="296"/>
              <a:chOff x="4012" y="1780"/>
              <a:chExt cx="652" cy="296"/>
            </a:xfrm>
          </p:grpSpPr>
          <p:sp>
            <p:nvSpPr>
              <p:cNvPr id="1113133" name="Line 45"/>
              <p:cNvSpPr>
                <a:spLocks noChangeShapeType="1"/>
              </p:cNvSpPr>
              <p:nvPr/>
            </p:nvSpPr>
            <p:spPr bwMode="auto">
              <a:xfrm>
                <a:off x="4013" y="1818"/>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4" name="Line 46"/>
              <p:cNvSpPr>
                <a:spLocks noChangeShapeType="1"/>
              </p:cNvSpPr>
              <p:nvPr/>
            </p:nvSpPr>
            <p:spPr bwMode="auto">
              <a:xfrm>
                <a:off x="4663" y="1819"/>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5" name="Oval 47"/>
              <p:cNvSpPr>
                <a:spLocks noChangeArrowheads="1"/>
              </p:cNvSpPr>
              <p:nvPr/>
            </p:nvSpPr>
            <p:spPr bwMode="auto">
              <a:xfrm>
                <a:off x="4012" y="1780"/>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6" name="Oval 48"/>
              <p:cNvSpPr>
                <a:spLocks noChangeArrowheads="1"/>
              </p:cNvSpPr>
              <p:nvPr/>
            </p:nvSpPr>
            <p:spPr bwMode="auto">
              <a:xfrm>
                <a:off x="4012" y="2008"/>
                <a:ext cx="652" cy="68"/>
              </a:xfrm>
              <a:prstGeom prst="ellipse">
                <a:avLst/>
              </a:prstGeom>
              <a:gradFill rotWithShape="0">
                <a:gsLst>
                  <a:gs pos="0">
                    <a:srgbClr val="FF9900"/>
                  </a:gs>
                  <a:gs pos="50000">
                    <a:srgbClr val="FF9900">
                      <a:gamma/>
                      <a:tint val="5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3137" name="Rectangle 49"/>
          <p:cNvSpPr>
            <a:spLocks noChangeArrowheads="1"/>
          </p:cNvSpPr>
          <p:nvPr/>
        </p:nvSpPr>
        <p:spPr bwMode="auto">
          <a:xfrm>
            <a:off x="7935914" y="3267076"/>
            <a:ext cx="1000595"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3138" name="Line 50"/>
          <p:cNvSpPr>
            <a:spLocks noChangeShapeType="1"/>
          </p:cNvSpPr>
          <p:nvPr/>
        </p:nvSpPr>
        <p:spPr bwMode="auto">
          <a:xfrm>
            <a:off x="6881813" y="3406775"/>
            <a:ext cx="1066800"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39" name="Line 51"/>
          <p:cNvSpPr>
            <a:spLocks noChangeShapeType="1"/>
          </p:cNvSpPr>
          <p:nvPr/>
        </p:nvSpPr>
        <p:spPr bwMode="auto">
          <a:xfrm>
            <a:off x="5510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0" name="Line 52"/>
          <p:cNvSpPr>
            <a:spLocks noChangeShapeType="1"/>
          </p:cNvSpPr>
          <p:nvPr/>
        </p:nvSpPr>
        <p:spPr bwMode="auto">
          <a:xfrm>
            <a:off x="5815013" y="2263775"/>
            <a:ext cx="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1" name="Line 53"/>
          <p:cNvSpPr>
            <a:spLocks noChangeShapeType="1"/>
          </p:cNvSpPr>
          <p:nvPr/>
        </p:nvSpPr>
        <p:spPr bwMode="auto">
          <a:xfrm flipH="1">
            <a:off x="5891213" y="2263775"/>
            <a:ext cx="228600" cy="9144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3142" name="Rectangle 54"/>
          <p:cNvSpPr>
            <a:spLocks noChangeArrowheads="1"/>
          </p:cNvSpPr>
          <p:nvPr/>
        </p:nvSpPr>
        <p:spPr bwMode="auto">
          <a:xfrm>
            <a:off x="5410201" y="1782763"/>
            <a:ext cx="966611"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3143" name="Rectangle 55"/>
          <p:cNvSpPr>
            <a:spLocks noChangeArrowheads="1"/>
          </p:cNvSpPr>
          <p:nvPr/>
        </p:nvSpPr>
        <p:spPr bwMode="auto">
          <a:xfrm>
            <a:off x="24177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4" name="Rectangle 56"/>
          <p:cNvSpPr>
            <a:spLocks noChangeArrowheads="1"/>
          </p:cNvSpPr>
          <p:nvPr/>
        </p:nvSpPr>
        <p:spPr bwMode="auto">
          <a:xfrm>
            <a:off x="83613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5" name="Rectangle 57"/>
          <p:cNvSpPr>
            <a:spLocks noChangeArrowheads="1"/>
          </p:cNvSpPr>
          <p:nvPr/>
        </p:nvSpPr>
        <p:spPr bwMode="auto">
          <a:xfrm>
            <a:off x="4627563" y="4464051"/>
            <a:ext cx="1155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latin typeface="Arial Rounded MT Bold" charset="0"/>
              </a:rPr>
              <a:t>Wrapper</a:t>
            </a:r>
          </a:p>
        </p:txBody>
      </p:sp>
      <p:sp>
        <p:nvSpPr>
          <p:cNvPr id="1113146" name="Rectangle 58"/>
          <p:cNvSpPr>
            <a:spLocks noChangeArrowheads="1"/>
          </p:cNvSpPr>
          <p:nvPr/>
        </p:nvSpPr>
        <p:spPr bwMode="auto">
          <a:xfrm>
            <a:off x="3681413" y="1290725"/>
            <a:ext cx="77724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spcBef>
                <a:spcPct val="20000"/>
              </a:spcBef>
            </a:pPr>
            <a:r>
              <a:rPr lang="en-US" sz="2000" dirty="0">
                <a:latin typeface="Arial" charset="0"/>
              </a:rPr>
              <a:t>Query-driven (lazy, on-demand)</a:t>
            </a:r>
            <a:endParaRPr lang="en-US" sz="2400" dirty="0">
              <a:latin typeface="Arial" charset="0"/>
            </a:endParaRPr>
          </a:p>
        </p:txBody>
      </p:sp>
    </p:spTree>
    <p:extLst>
      <p:ext uri="{BB962C8B-B14F-4D97-AF65-F5344CB8AC3E}">
        <p14:creationId xmlns:p14="http://schemas.microsoft.com/office/powerpoint/2010/main" val="571537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205" name="Rectangle 69"/>
          <p:cNvSpPr>
            <a:spLocks noGrp="1" noChangeArrowheads="1"/>
          </p:cNvSpPr>
          <p:nvPr>
            <p:ph type="title"/>
          </p:nvPr>
        </p:nvSpPr>
        <p:spPr>
          <a:xfrm>
            <a:off x="838200" y="210344"/>
            <a:ext cx="10515600" cy="1325563"/>
          </a:xfrm>
        </p:spPr>
        <p:txBody>
          <a:bodyPr>
            <a:normAutofit/>
          </a:bodyPr>
          <a:lstStyle/>
          <a:p>
            <a:r>
              <a:rPr lang="en-US" sz="4000" dirty="0"/>
              <a:t>The Warehousing Approach</a:t>
            </a:r>
          </a:p>
        </p:txBody>
      </p:sp>
      <p:grpSp>
        <p:nvGrpSpPr>
          <p:cNvPr id="1115139" name="Group 3"/>
          <p:cNvGrpSpPr>
            <a:grpSpLocks/>
          </p:cNvGrpSpPr>
          <p:nvPr/>
        </p:nvGrpSpPr>
        <p:grpSpPr bwMode="auto">
          <a:xfrm>
            <a:off x="2667001" y="1143001"/>
            <a:ext cx="7096125" cy="5205413"/>
            <a:chOff x="487" y="864"/>
            <a:chExt cx="4470" cy="3279"/>
          </a:xfrm>
        </p:grpSpPr>
        <p:sp>
          <p:nvSpPr>
            <p:cNvPr id="1115140" name="Rectangle 4"/>
            <p:cNvSpPr>
              <a:spLocks noChangeArrowheads="1"/>
            </p:cNvSpPr>
            <p:nvPr/>
          </p:nvSpPr>
          <p:spPr bwMode="auto">
            <a:xfrm>
              <a:off x="2204" y="1388"/>
              <a:ext cx="1056" cy="528"/>
            </a:xfrm>
            <a:prstGeom prst="rect">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1" name="Oval 5"/>
            <p:cNvSpPr>
              <a:spLocks noChangeArrowheads="1"/>
            </p:cNvSpPr>
            <p:nvPr/>
          </p:nvSpPr>
          <p:spPr bwMode="auto">
            <a:xfrm>
              <a:off x="2208" y="1344"/>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2" name="Oval 6"/>
            <p:cNvSpPr>
              <a:spLocks noChangeArrowheads="1"/>
            </p:cNvSpPr>
            <p:nvPr/>
          </p:nvSpPr>
          <p:spPr bwMode="auto">
            <a:xfrm>
              <a:off x="2208" y="1872"/>
              <a:ext cx="1048" cy="88"/>
            </a:xfrm>
            <a:prstGeom prst="ellipse">
              <a:avLst/>
            </a:prstGeom>
            <a:gradFill rotWithShape="0">
              <a:gsLst>
                <a:gs pos="0">
                  <a:schemeClr val="accent1">
                    <a:gamma/>
                    <a:shade val="89804"/>
                    <a:invGamma/>
                  </a:schemeClr>
                </a:gs>
                <a:gs pos="50000">
                  <a:schemeClr val="accent1"/>
                </a:gs>
                <a:gs pos="100000">
                  <a:schemeClr val="accent1">
                    <a:gamma/>
                    <a:shade val="89804"/>
                    <a:invGamma/>
                  </a:schemeClr>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3" name="Rectangle 7"/>
            <p:cNvSpPr>
              <a:spLocks noChangeArrowheads="1"/>
            </p:cNvSpPr>
            <p:nvPr/>
          </p:nvSpPr>
          <p:spPr bwMode="auto">
            <a:xfrm>
              <a:off x="2275" y="1469"/>
              <a:ext cx="910"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effectLst>
                    <a:outerShdw blurRad="38100" dist="38100" dir="2700000" algn="tl">
                      <a:srgbClr val="DDDDDD"/>
                    </a:outerShdw>
                  </a:effectLst>
                  <a:latin typeface="Arial Rounded MT Bold" charset="0"/>
                </a:rPr>
                <a:t>Data</a:t>
              </a:r>
            </a:p>
            <a:p>
              <a:pPr eaLnBrk="0" hangingPunct="0"/>
              <a:r>
                <a:rPr lang="en-US">
                  <a:effectLst>
                    <a:outerShdw blurRad="38100" dist="38100" dir="2700000" algn="tl">
                      <a:srgbClr val="DDDDDD"/>
                    </a:outerShdw>
                  </a:effectLst>
                  <a:latin typeface="Arial Rounded MT Bold" charset="0"/>
                </a:rPr>
                <a:t>Warehouse</a:t>
              </a:r>
            </a:p>
          </p:txBody>
        </p:sp>
        <p:sp>
          <p:nvSpPr>
            <p:cNvPr id="1115144" name="Line 8"/>
            <p:cNvSpPr>
              <a:spLocks noChangeShapeType="1"/>
            </p:cNvSpPr>
            <p:nvPr/>
          </p:nvSpPr>
          <p:spPr bwMode="auto">
            <a:xfrm>
              <a:off x="2204"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5" name="Line 9"/>
            <p:cNvSpPr>
              <a:spLocks noChangeShapeType="1"/>
            </p:cNvSpPr>
            <p:nvPr/>
          </p:nvSpPr>
          <p:spPr bwMode="auto">
            <a:xfrm>
              <a:off x="3260" y="1388"/>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6" name="Rectangle 10"/>
            <p:cNvSpPr>
              <a:spLocks noChangeArrowheads="1"/>
            </p:cNvSpPr>
            <p:nvPr/>
          </p:nvSpPr>
          <p:spPr bwMode="auto">
            <a:xfrm>
              <a:off x="2409" y="864"/>
              <a:ext cx="60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atin typeface="Arial Rounded MT Bold" charset="0"/>
                </a:rPr>
                <a:t>Clients</a:t>
              </a:r>
            </a:p>
          </p:txBody>
        </p:sp>
        <p:sp>
          <p:nvSpPr>
            <p:cNvPr id="1115147" name="Line 11"/>
            <p:cNvSpPr>
              <a:spLocks noChangeShapeType="1"/>
            </p:cNvSpPr>
            <p:nvPr/>
          </p:nvSpPr>
          <p:spPr bwMode="auto">
            <a:xfrm>
              <a:off x="2540"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8" name="Line 12"/>
            <p:cNvSpPr>
              <a:spLocks noChangeShapeType="1"/>
            </p:cNvSpPr>
            <p:nvPr/>
          </p:nvSpPr>
          <p:spPr bwMode="auto">
            <a:xfrm>
              <a:off x="2732" y="1100"/>
              <a:ext cx="0"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49" name="Line 13"/>
            <p:cNvSpPr>
              <a:spLocks noChangeShapeType="1"/>
            </p:cNvSpPr>
            <p:nvPr/>
          </p:nvSpPr>
          <p:spPr bwMode="auto">
            <a:xfrm flipH="1">
              <a:off x="2828" y="1100"/>
              <a:ext cx="96" cy="24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0" name="Rectangle 14"/>
            <p:cNvSpPr>
              <a:spLocks noChangeArrowheads="1"/>
            </p:cNvSpPr>
            <p:nvPr/>
          </p:nvSpPr>
          <p:spPr bwMode="auto">
            <a:xfrm>
              <a:off x="579"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1" name="Group 15"/>
            <p:cNvGrpSpPr>
              <a:grpSpLocks/>
            </p:cNvGrpSpPr>
            <p:nvPr/>
          </p:nvGrpSpPr>
          <p:grpSpPr bwMode="auto">
            <a:xfrm>
              <a:off x="671" y="3514"/>
              <a:ext cx="379" cy="382"/>
              <a:chOff x="627" y="3470"/>
              <a:chExt cx="379" cy="382"/>
            </a:xfrm>
          </p:grpSpPr>
          <p:sp>
            <p:nvSpPr>
              <p:cNvPr id="1115152" name="Rectangle 16"/>
              <p:cNvSpPr>
                <a:spLocks noChangeArrowheads="1"/>
              </p:cNvSpPr>
              <p:nvPr/>
            </p:nvSpPr>
            <p:spPr bwMode="auto">
              <a:xfrm>
                <a:off x="627"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53" name="Group 17"/>
              <p:cNvGrpSpPr>
                <a:grpSpLocks/>
              </p:cNvGrpSpPr>
              <p:nvPr/>
            </p:nvGrpSpPr>
            <p:grpSpPr bwMode="auto">
              <a:xfrm>
                <a:off x="628" y="3470"/>
                <a:ext cx="378" cy="382"/>
                <a:chOff x="628" y="3470"/>
                <a:chExt cx="378" cy="382"/>
              </a:xfrm>
            </p:grpSpPr>
            <p:sp>
              <p:nvSpPr>
                <p:cNvPr id="1115154" name="Line 18"/>
                <p:cNvSpPr>
                  <a:spLocks noChangeShapeType="1"/>
                </p:cNvSpPr>
                <p:nvPr/>
              </p:nvSpPr>
              <p:spPr bwMode="auto">
                <a:xfrm>
                  <a:off x="628"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5" name="Line 19"/>
                <p:cNvSpPr>
                  <a:spLocks noChangeShapeType="1"/>
                </p:cNvSpPr>
                <p:nvPr/>
              </p:nvSpPr>
              <p:spPr bwMode="auto">
                <a:xfrm>
                  <a:off x="1006"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6" name="Oval 20"/>
                <p:cNvSpPr>
                  <a:spLocks noChangeArrowheads="1"/>
                </p:cNvSpPr>
                <p:nvPr/>
              </p:nvSpPr>
              <p:spPr bwMode="auto">
                <a:xfrm>
                  <a:off x="629"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57" name="Oval 21"/>
                <p:cNvSpPr>
                  <a:spLocks noChangeArrowheads="1"/>
                </p:cNvSpPr>
                <p:nvPr/>
              </p:nvSpPr>
              <p:spPr bwMode="auto">
                <a:xfrm>
                  <a:off x="629"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58" name="Rectangle 22"/>
            <p:cNvSpPr>
              <a:spLocks noChangeArrowheads="1"/>
            </p:cNvSpPr>
            <p:nvPr/>
          </p:nvSpPr>
          <p:spPr bwMode="auto">
            <a:xfrm>
              <a:off x="4323"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59" name="Group 23"/>
            <p:cNvGrpSpPr>
              <a:grpSpLocks/>
            </p:cNvGrpSpPr>
            <p:nvPr/>
          </p:nvGrpSpPr>
          <p:grpSpPr bwMode="auto">
            <a:xfrm>
              <a:off x="4415" y="3514"/>
              <a:ext cx="379" cy="382"/>
              <a:chOff x="4371" y="3470"/>
              <a:chExt cx="379" cy="382"/>
            </a:xfrm>
          </p:grpSpPr>
          <p:sp>
            <p:nvSpPr>
              <p:cNvPr id="1115160" name="Rectangle 24"/>
              <p:cNvSpPr>
                <a:spLocks noChangeArrowheads="1"/>
              </p:cNvSpPr>
              <p:nvPr/>
            </p:nvSpPr>
            <p:spPr bwMode="auto">
              <a:xfrm>
                <a:off x="4371"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1" name="Group 25"/>
              <p:cNvGrpSpPr>
                <a:grpSpLocks/>
              </p:cNvGrpSpPr>
              <p:nvPr/>
            </p:nvGrpSpPr>
            <p:grpSpPr bwMode="auto">
              <a:xfrm>
                <a:off x="4372" y="3470"/>
                <a:ext cx="378" cy="382"/>
                <a:chOff x="4372" y="3470"/>
                <a:chExt cx="378" cy="382"/>
              </a:xfrm>
            </p:grpSpPr>
            <p:sp>
              <p:nvSpPr>
                <p:cNvPr id="1115162" name="Line 26"/>
                <p:cNvSpPr>
                  <a:spLocks noChangeShapeType="1"/>
                </p:cNvSpPr>
                <p:nvPr/>
              </p:nvSpPr>
              <p:spPr bwMode="auto">
                <a:xfrm>
                  <a:off x="4372"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3" name="Line 27"/>
                <p:cNvSpPr>
                  <a:spLocks noChangeShapeType="1"/>
                </p:cNvSpPr>
                <p:nvPr/>
              </p:nvSpPr>
              <p:spPr bwMode="auto">
                <a:xfrm>
                  <a:off x="4750"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4" name="Oval 28"/>
                <p:cNvSpPr>
                  <a:spLocks noChangeArrowheads="1"/>
                </p:cNvSpPr>
                <p:nvPr/>
              </p:nvSpPr>
              <p:spPr bwMode="auto">
                <a:xfrm>
                  <a:off x="4373"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65" name="Oval 29"/>
                <p:cNvSpPr>
                  <a:spLocks noChangeArrowheads="1"/>
                </p:cNvSpPr>
                <p:nvPr/>
              </p:nvSpPr>
              <p:spPr bwMode="auto">
                <a:xfrm>
                  <a:off x="4373"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66" name="Rectangle 30"/>
            <p:cNvSpPr>
              <a:spLocks noChangeArrowheads="1"/>
            </p:cNvSpPr>
            <p:nvPr/>
          </p:nvSpPr>
          <p:spPr bwMode="auto">
            <a:xfrm>
              <a:off x="1971" y="3931"/>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Source</a:t>
              </a:r>
            </a:p>
          </p:txBody>
        </p:sp>
        <p:grpSp>
          <p:nvGrpSpPr>
            <p:cNvPr id="1115167" name="Group 31"/>
            <p:cNvGrpSpPr>
              <a:grpSpLocks/>
            </p:cNvGrpSpPr>
            <p:nvPr/>
          </p:nvGrpSpPr>
          <p:grpSpPr bwMode="auto">
            <a:xfrm>
              <a:off x="2063" y="3514"/>
              <a:ext cx="379" cy="382"/>
              <a:chOff x="2019" y="3470"/>
              <a:chExt cx="379" cy="382"/>
            </a:xfrm>
          </p:grpSpPr>
          <p:sp>
            <p:nvSpPr>
              <p:cNvPr id="1115168" name="Rectangle 32"/>
              <p:cNvSpPr>
                <a:spLocks noChangeArrowheads="1"/>
              </p:cNvSpPr>
              <p:nvPr/>
            </p:nvSpPr>
            <p:spPr bwMode="auto">
              <a:xfrm>
                <a:off x="2019" y="3526"/>
                <a:ext cx="376" cy="274"/>
              </a:xfrm>
              <a:prstGeom prst="rect">
                <a:avLst/>
              </a:prstGeom>
              <a:gradFill rotWithShape="0">
                <a:gsLst>
                  <a:gs pos="0">
                    <a:srgbClr val="33CC33"/>
                  </a:gs>
                  <a:gs pos="50000">
                    <a:srgbClr val="33CC33">
                      <a:gamma/>
                      <a:tint val="80000"/>
                      <a:invGamma/>
                    </a:srgbClr>
                  </a:gs>
                  <a:gs pos="100000">
                    <a:srgbClr val="33CC33"/>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69" name="Group 33"/>
              <p:cNvGrpSpPr>
                <a:grpSpLocks/>
              </p:cNvGrpSpPr>
              <p:nvPr/>
            </p:nvGrpSpPr>
            <p:grpSpPr bwMode="auto">
              <a:xfrm>
                <a:off x="2020" y="3470"/>
                <a:ext cx="378" cy="382"/>
                <a:chOff x="2020" y="3470"/>
                <a:chExt cx="378" cy="382"/>
              </a:xfrm>
            </p:grpSpPr>
            <p:sp>
              <p:nvSpPr>
                <p:cNvPr id="1115170" name="Line 34"/>
                <p:cNvSpPr>
                  <a:spLocks noChangeShapeType="1"/>
                </p:cNvSpPr>
                <p:nvPr/>
              </p:nvSpPr>
              <p:spPr bwMode="auto">
                <a:xfrm>
                  <a:off x="2020" y="3519"/>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1" name="Line 35"/>
                <p:cNvSpPr>
                  <a:spLocks noChangeShapeType="1"/>
                </p:cNvSpPr>
                <p:nvPr/>
              </p:nvSpPr>
              <p:spPr bwMode="auto">
                <a:xfrm>
                  <a:off x="2398" y="3521"/>
                  <a:ext cx="0" cy="2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2" name="Oval 36"/>
                <p:cNvSpPr>
                  <a:spLocks noChangeArrowheads="1"/>
                </p:cNvSpPr>
                <p:nvPr/>
              </p:nvSpPr>
              <p:spPr bwMode="auto">
                <a:xfrm>
                  <a:off x="2021" y="3470"/>
                  <a:ext cx="376" cy="90"/>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3" name="Oval 37"/>
                <p:cNvSpPr>
                  <a:spLocks noChangeArrowheads="1"/>
                </p:cNvSpPr>
                <p:nvPr/>
              </p:nvSpPr>
              <p:spPr bwMode="auto">
                <a:xfrm>
                  <a:off x="2021" y="3763"/>
                  <a:ext cx="376" cy="89"/>
                </a:xfrm>
                <a:prstGeom prst="ellipse">
                  <a:avLst/>
                </a:prstGeom>
                <a:gradFill rotWithShape="0">
                  <a:gsLst>
                    <a:gs pos="0">
                      <a:srgbClr val="33CC33"/>
                    </a:gs>
                    <a:gs pos="50000">
                      <a:srgbClr val="33CC33">
                        <a:gamma/>
                        <a:tint val="80000"/>
                        <a:invGamma/>
                      </a:srgbClr>
                    </a:gs>
                    <a:gs pos="100000">
                      <a:srgbClr val="33CC33"/>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74" name="Rectangle 38"/>
            <p:cNvSpPr>
              <a:spLocks noChangeArrowheads="1"/>
            </p:cNvSpPr>
            <p:nvPr/>
          </p:nvSpPr>
          <p:spPr bwMode="auto">
            <a:xfrm>
              <a:off x="3153" y="3644"/>
              <a:ext cx="440" cy="3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sz="3200" b="1"/>
                <a:t>. . .</a:t>
              </a:r>
            </a:p>
          </p:txBody>
        </p:sp>
        <p:sp>
          <p:nvSpPr>
            <p:cNvPr id="1115175" name="Rectangle 39"/>
            <p:cNvSpPr>
              <a:spLocks noChangeArrowheads="1"/>
            </p:cNvSpPr>
            <p:nvPr/>
          </p:nvSpPr>
          <p:spPr bwMode="auto">
            <a:xfrm>
              <a:off x="48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6" name="Rectangle 40"/>
            <p:cNvSpPr>
              <a:spLocks noChangeArrowheads="1"/>
            </p:cNvSpPr>
            <p:nvPr/>
          </p:nvSpPr>
          <p:spPr bwMode="auto">
            <a:xfrm>
              <a:off x="53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177" name="Line 41"/>
            <p:cNvSpPr>
              <a:spLocks noChangeShapeType="1"/>
            </p:cNvSpPr>
            <p:nvPr/>
          </p:nvSpPr>
          <p:spPr bwMode="auto">
            <a:xfrm>
              <a:off x="860" y="3350"/>
              <a:ext cx="0" cy="192"/>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8" name="Line 42"/>
            <p:cNvSpPr>
              <a:spLocks noChangeShapeType="1"/>
            </p:cNvSpPr>
            <p:nvPr/>
          </p:nvSpPr>
          <p:spPr bwMode="auto">
            <a:xfrm>
              <a:off x="2250" y="3357"/>
              <a:ext cx="2"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79" name="Line 43"/>
            <p:cNvSpPr>
              <a:spLocks noChangeShapeType="1"/>
            </p:cNvSpPr>
            <p:nvPr/>
          </p:nvSpPr>
          <p:spPr bwMode="auto">
            <a:xfrm>
              <a:off x="4603" y="3357"/>
              <a:ext cx="1" cy="191"/>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0" name="Rectangle 44"/>
            <p:cNvSpPr>
              <a:spLocks noChangeArrowheads="1"/>
            </p:cNvSpPr>
            <p:nvPr/>
          </p:nvSpPr>
          <p:spPr bwMode="auto">
            <a:xfrm>
              <a:off x="2064" y="2256"/>
              <a:ext cx="1336" cy="32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1" name="Rectangle 45"/>
            <p:cNvSpPr>
              <a:spLocks noChangeArrowheads="1"/>
            </p:cNvSpPr>
            <p:nvPr/>
          </p:nvSpPr>
          <p:spPr bwMode="auto">
            <a:xfrm>
              <a:off x="2089" y="2314"/>
              <a:ext cx="1292" cy="21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600">
                  <a:latin typeface="Arial Rounded MT Bold" charset="0"/>
                </a:rPr>
                <a:t>Integration System</a:t>
              </a:r>
            </a:p>
          </p:txBody>
        </p:sp>
        <p:sp>
          <p:nvSpPr>
            <p:cNvPr id="1115182" name="Line 46"/>
            <p:cNvSpPr>
              <a:spLocks noChangeShapeType="1"/>
            </p:cNvSpPr>
            <p:nvPr/>
          </p:nvSpPr>
          <p:spPr bwMode="auto">
            <a:xfrm flipV="1">
              <a:off x="2732" y="1968"/>
              <a:ext cx="4" cy="28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3" name="Line 47"/>
            <p:cNvSpPr>
              <a:spLocks noChangeShapeType="1"/>
            </p:cNvSpPr>
            <p:nvPr/>
          </p:nvSpPr>
          <p:spPr bwMode="auto">
            <a:xfrm flipV="1">
              <a:off x="814" y="2588"/>
              <a:ext cx="1486" cy="459"/>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4" name="Line 48"/>
            <p:cNvSpPr>
              <a:spLocks noChangeShapeType="1"/>
            </p:cNvSpPr>
            <p:nvPr/>
          </p:nvSpPr>
          <p:spPr bwMode="auto">
            <a:xfrm flipV="1">
              <a:off x="2252" y="2588"/>
              <a:ext cx="288"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5" name="Line 49"/>
            <p:cNvSpPr>
              <a:spLocks noChangeShapeType="1"/>
            </p:cNvSpPr>
            <p:nvPr/>
          </p:nvSpPr>
          <p:spPr bwMode="auto">
            <a:xfrm flipH="1" flipV="1">
              <a:off x="3068" y="2588"/>
              <a:ext cx="1536" cy="48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6" name="Line 50"/>
            <p:cNvSpPr>
              <a:spLocks noChangeShapeType="1"/>
            </p:cNvSpPr>
            <p:nvPr/>
          </p:nvSpPr>
          <p:spPr bwMode="auto">
            <a:xfrm flipH="1">
              <a:off x="955" y="2588"/>
              <a:ext cx="1489" cy="466"/>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7" name="Line 51"/>
            <p:cNvSpPr>
              <a:spLocks noChangeShapeType="1"/>
            </p:cNvSpPr>
            <p:nvPr/>
          </p:nvSpPr>
          <p:spPr bwMode="auto">
            <a:xfrm flipH="1">
              <a:off x="2300" y="2588"/>
              <a:ext cx="2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8" name="Line 52"/>
            <p:cNvSpPr>
              <a:spLocks noChangeShapeType="1"/>
            </p:cNvSpPr>
            <p:nvPr/>
          </p:nvSpPr>
          <p:spPr bwMode="auto">
            <a:xfrm>
              <a:off x="3260" y="2588"/>
              <a:ext cx="1488" cy="480"/>
            </a:xfrm>
            <a:prstGeom prst="line">
              <a:avLst/>
            </a:prstGeom>
            <a:noFill/>
            <a:ln w="12700">
              <a:solidFill>
                <a:schemeClr val="tx1"/>
              </a:solidFill>
              <a:prstDash val="dash"/>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89" name="Rectangle 53"/>
            <p:cNvSpPr>
              <a:spLocks noChangeArrowheads="1"/>
            </p:cNvSpPr>
            <p:nvPr/>
          </p:nvSpPr>
          <p:spPr bwMode="auto">
            <a:xfrm>
              <a:off x="2769" y="2722"/>
              <a:ext cx="2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eaLnBrk="0" hangingPunct="0"/>
              <a:r>
                <a:rPr lang="en-US" b="1"/>
                <a:t>. . .</a:t>
              </a:r>
            </a:p>
          </p:txBody>
        </p:sp>
        <p:grpSp>
          <p:nvGrpSpPr>
            <p:cNvPr id="1115190" name="Group 54"/>
            <p:cNvGrpSpPr>
              <a:grpSpLocks/>
            </p:cNvGrpSpPr>
            <p:nvPr/>
          </p:nvGrpSpPr>
          <p:grpSpPr bwMode="auto">
            <a:xfrm>
              <a:off x="4052" y="2256"/>
              <a:ext cx="656" cy="296"/>
              <a:chOff x="4008" y="2212"/>
              <a:chExt cx="656" cy="296"/>
            </a:xfrm>
          </p:grpSpPr>
          <p:sp>
            <p:nvSpPr>
              <p:cNvPr id="1115191" name="Rectangle 55"/>
              <p:cNvSpPr>
                <a:spLocks noChangeArrowheads="1"/>
              </p:cNvSpPr>
              <p:nvPr/>
            </p:nvSpPr>
            <p:spPr bwMode="auto">
              <a:xfrm>
                <a:off x="4008" y="2256"/>
                <a:ext cx="652" cy="212"/>
              </a:xfrm>
              <a:prstGeom prst="rect">
                <a:avLst/>
              </a:prstGeom>
              <a:gradFill rotWithShape="0">
                <a:gsLst>
                  <a:gs pos="0">
                    <a:srgbClr val="FF9900"/>
                  </a:gs>
                  <a:gs pos="50000">
                    <a:srgbClr val="FF9900">
                      <a:gamma/>
                      <a:tint val="30196"/>
                      <a:invGamma/>
                    </a:srgbClr>
                  </a:gs>
                  <a:gs pos="100000">
                    <a:srgbClr val="FF9900"/>
                  </a:gs>
                </a:gsLst>
                <a:lin ang="0" scaled="1"/>
              </a:gra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15192" name="Group 56"/>
              <p:cNvGrpSpPr>
                <a:grpSpLocks/>
              </p:cNvGrpSpPr>
              <p:nvPr/>
            </p:nvGrpSpPr>
            <p:grpSpPr bwMode="auto">
              <a:xfrm>
                <a:off x="4012" y="2212"/>
                <a:ext cx="652" cy="296"/>
                <a:chOff x="4012" y="2212"/>
                <a:chExt cx="652" cy="296"/>
              </a:xfrm>
            </p:grpSpPr>
            <p:sp>
              <p:nvSpPr>
                <p:cNvPr id="1115193" name="Line 57"/>
                <p:cNvSpPr>
                  <a:spLocks noChangeShapeType="1"/>
                </p:cNvSpPr>
                <p:nvPr/>
              </p:nvSpPr>
              <p:spPr bwMode="auto">
                <a:xfrm>
                  <a:off x="4013" y="2250"/>
                  <a:ext cx="0"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4" name="Line 58"/>
                <p:cNvSpPr>
                  <a:spLocks noChangeShapeType="1"/>
                </p:cNvSpPr>
                <p:nvPr/>
              </p:nvSpPr>
              <p:spPr bwMode="auto">
                <a:xfrm>
                  <a:off x="4663" y="2251"/>
                  <a:ext cx="0" cy="2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5" name="Oval 59"/>
                <p:cNvSpPr>
                  <a:spLocks noChangeArrowheads="1"/>
                </p:cNvSpPr>
                <p:nvPr/>
              </p:nvSpPr>
              <p:spPr bwMode="auto">
                <a:xfrm>
                  <a:off x="4012" y="2212"/>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6" name="Oval 60"/>
                <p:cNvSpPr>
                  <a:spLocks noChangeArrowheads="1"/>
                </p:cNvSpPr>
                <p:nvPr/>
              </p:nvSpPr>
              <p:spPr bwMode="auto">
                <a:xfrm>
                  <a:off x="4012" y="2440"/>
                  <a:ext cx="652" cy="68"/>
                </a:xfrm>
                <a:prstGeom prst="ellipse">
                  <a:avLst/>
                </a:prstGeom>
                <a:gradFill rotWithShape="0">
                  <a:gsLst>
                    <a:gs pos="0">
                      <a:srgbClr val="FF9900"/>
                    </a:gs>
                    <a:gs pos="50000">
                      <a:srgbClr val="FF9900">
                        <a:gamma/>
                        <a:tint val="30196"/>
                        <a:invGamma/>
                      </a:srgbClr>
                    </a:gs>
                    <a:gs pos="100000">
                      <a:srgbClr val="FF9900"/>
                    </a:gs>
                  </a:gsLst>
                  <a:lin ang="0" scaled="1"/>
                </a:gra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115197" name="Rectangle 61"/>
            <p:cNvSpPr>
              <a:spLocks noChangeArrowheads="1"/>
            </p:cNvSpPr>
            <p:nvPr/>
          </p:nvSpPr>
          <p:spPr bwMode="auto">
            <a:xfrm>
              <a:off x="4068" y="2308"/>
              <a:ext cx="630"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Metadata</a:t>
              </a:r>
            </a:p>
          </p:txBody>
        </p:sp>
        <p:sp>
          <p:nvSpPr>
            <p:cNvPr id="1115198" name="Line 62"/>
            <p:cNvSpPr>
              <a:spLocks noChangeShapeType="1"/>
            </p:cNvSpPr>
            <p:nvPr/>
          </p:nvSpPr>
          <p:spPr bwMode="auto">
            <a:xfrm>
              <a:off x="3404" y="2396"/>
              <a:ext cx="672"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199" name="Rectangle 63"/>
            <p:cNvSpPr>
              <a:spLocks noChangeArrowheads="1"/>
            </p:cNvSpPr>
            <p:nvPr/>
          </p:nvSpPr>
          <p:spPr bwMode="auto">
            <a:xfrm>
              <a:off x="1851"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0" name="Rectangle 64"/>
            <p:cNvSpPr>
              <a:spLocks noChangeArrowheads="1"/>
            </p:cNvSpPr>
            <p:nvPr/>
          </p:nvSpPr>
          <p:spPr bwMode="auto">
            <a:xfrm>
              <a:off x="1903"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sp>
          <p:nvSpPr>
            <p:cNvPr id="1115201" name="Rectangle 65"/>
            <p:cNvSpPr>
              <a:spLocks noChangeArrowheads="1"/>
            </p:cNvSpPr>
            <p:nvPr/>
          </p:nvSpPr>
          <p:spPr bwMode="auto">
            <a:xfrm>
              <a:off x="4197" y="3071"/>
              <a:ext cx="760" cy="28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5202" name="Rectangle 66"/>
            <p:cNvSpPr>
              <a:spLocks noChangeArrowheads="1"/>
            </p:cNvSpPr>
            <p:nvPr/>
          </p:nvSpPr>
          <p:spPr bwMode="auto">
            <a:xfrm>
              <a:off x="4249" y="3048"/>
              <a:ext cx="664"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1400">
                  <a:latin typeface="Arial Rounded MT Bold" charset="0"/>
                </a:rPr>
                <a:t>Extractor/</a:t>
              </a:r>
            </a:p>
            <a:p>
              <a:pPr eaLnBrk="0" hangingPunct="0"/>
              <a:r>
                <a:rPr lang="en-US" sz="1400">
                  <a:latin typeface="Arial Rounded MT Bold" charset="0"/>
                </a:rPr>
                <a:t>Monitor</a:t>
              </a:r>
            </a:p>
          </p:txBody>
        </p:sp>
      </p:grpSp>
    </p:spTree>
    <p:extLst>
      <p:ext uri="{BB962C8B-B14F-4D97-AF65-F5344CB8AC3E}">
        <p14:creationId xmlns:p14="http://schemas.microsoft.com/office/powerpoint/2010/main" val="251192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7" name="Rectangle 5"/>
          <p:cNvSpPr>
            <a:spLocks noGrp="1" noChangeArrowheads="1"/>
          </p:cNvSpPr>
          <p:nvPr>
            <p:ph type="title"/>
          </p:nvPr>
        </p:nvSpPr>
        <p:spPr/>
        <p:txBody>
          <a:bodyPr/>
          <a:lstStyle/>
          <a:p>
            <a:r>
              <a:rPr lang="en-US" sz="4000" dirty="0"/>
              <a:t>Query-Driven vs Data-warehouse</a:t>
            </a:r>
          </a:p>
        </p:txBody>
      </p:sp>
      <p:sp>
        <p:nvSpPr>
          <p:cNvPr id="1114118" name="Rectangle 6"/>
          <p:cNvSpPr>
            <a:spLocks noGrp="1" noChangeArrowheads="1"/>
          </p:cNvSpPr>
          <p:nvPr>
            <p:ph type="body" idx="1"/>
          </p:nvPr>
        </p:nvSpPr>
        <p:spPr/>
        <p:txBody>
          <a:bodyPr>
            <a:normAutofit fontScale="85000" lnSpcReduction="20000"/>
          </a:bodyPr>
          <a:lstStyle/>
          <a:p>
            <a:pPr marL="0" indent="0">
              <a:buNone/>
            </a:pPr>
            <a:r>
              <a:rPr lang="en-US" sz="2800" dirty="0"/>
              <a:t>Disadvantages:</a:t>
            </a:r>
            <a:endParaRPr lang="en-US" dirty="0"/>
          </a:p>
          <a:p>
            <a:r>
              <a:rPr lang="en-US" dirty="0">
                <a:solidFill>
                  <a:srgbClr val="C00000"/>
                </a:solidFill>
              </a:rPr>
              <a:t>Slow</a:t>
            </a:r>
            <a:r>
              <a:rPr lang="en-US" dirty="0"/>
              <a:t> in query processing</a:t>
            </a:r>
          </a:p>
          <a:p>
            <a:r>
              <a:rPr lang="en-US" dirty="0">
                <a:solidFill>
                  <a:srgbClr val="C00000"/>
                </a:solidFill>
              </a:rPr>
              <a:t>Unavailable</a:t>
            </a:r>
            <a:r>
              <a:rPr lang="en-US" dirty="0"/>
              <a:t> information sources</a:t>
            </a:r>
          </a:p>
          <a:p>
            <a:r>
              <a:rPr lang="en-US" dirty="0"/>
              <a:t>Inefficient and potentially </a:t>
            </a:r>
            <a:r>
              <a:rPr lang="en-US" dirty="0">
                <a:solidFill>
                  <a:srgbClr val="C00000"/>
                </a:solidFill>
              </a:rPr>
              <a:t>expensive</a:t>
            </a:r>
            <a:r>
              <a:rPr lang="en-US" dirty="0"/>
              <a:t> for frequent queries</a:t>
            </a:r>
          </a:p>
          <a:p>
            <a:r>
              <a:rPr lang="en-US" dirty="0">
                <a:solidFill>
                  <a:srgbClr val="C00000"/>
                </a:solidFill>
              </a:rPr>
              <a:t>Complex</a:t>
            </a:r>
            <a:r>
              <a:rPr lang="en-US" dirty="0"/>
              <a:t> integration</a:t>
            </a:r>
          </a:p>
          <a:p>
            <a:r>
              <a:rPr lang="en-US" dirty="0">
                <a:solidFill>
                  <a:srgbClr val="C00000"/>
                </a:solidFill>
              </a:rPr>
              <a:t>Not common </a:t>
            </a:r>
            <a:r>
              <a:rPr lang="en-US" dirty="0"/>
              <a:t>in industry</a:t>
            </a:r>
          </a:p>
          <a:p>
            <a:pPr marL="0" indent="0">
              <a:buNone/>
            </a:pPr>
            <a:endParaRPr lang="en-US" dirty="0"/>
          </a:p>
          <a:p>
            <a:pPr marL="0" indent="0">
              <a:buNone/>
            </a:pPr>
            <a:r>
              <a:rPr lang="en-US" sz="2800" dirty="0"/>
              <a:t>Advantages:</a:t>
            </a:r>
            <a:endParaRPr lang="en-US" dirty="0"/>
          </a:p>
          <a:p>
            <a:pPr lvl="1"/>
            <a:r>
              <a:rPr lang="en-US" dirty="0"/>
              <a:t>Rapidly changing information</a:t>
            </a:r>
          </a:p>
          <a:p>
            <a:pPr lvl="1"/>
            <a:r>
              <a:rPr lang="en-US" dirty="0"/>
              <a:t>Rapidly changing information sources</a:t>
            </a:r>
          </a:p>
          <a:p>
            <a:pPr lvl="1"/>
            <a:r>
              <a:rPr lang="en-US" dirty="0"/>
              <a:t>Truly vast amounts of data from large numbers of sources</a:t>
            </a:r>
          </a:p>
          <a:p>
            <a:pPr lvl="1"/>
            <a:r>
              <a:rPr lang="en-US" dirty="0"/>
              <a:t>Clients with unpredictable needs</a:t>
            </a:r>
          </a:p>
          <a:p>
            <a:endParaRPr lang="en-US" dirty="0"/>
          </a:p>
        </p:txBody>
      </p:sp>
    </p:spTree>
    <p:extLst>
      <p:ext uri="{BB962C8B-B14F-4D97-AF65-F5344CB8AC3E}">
        <p14:creationId xmlns:p14="http://schemas.microsoft.com/office/powerpoint/2010/main" val="4268383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731144B8-0F3E-FD41-8138-9F22B6EFACA6}"/>
              </a:ext>
            </a:extLst>
          </p:cNvPr>
          <p:cNvSpPr>
            <a:spLocks noGrp="1" noChangeArrowheads="1"/>
          </p:cNvSpPr>
          <p:nvPr>
            <p:ph type="title" idx="4294967295"/>
          </p:nvPr>
        </p:nvSpPr>
        <p:spPr>
          <a:xfrm>
            <a:off x="2019301" y="304800"/>
            <a:ext cx="8054975" cy="609600"/>
          </a:xfrm>
        </p:spPr>
        <p:txBody>
          <a:bodyPr>
            <a:noAutofit/>
          </a:bodyPr>
          <a:lstStyle/>
          <a:p>
            <a:pPr eaLnBrk="1" hangingPunct="1"/>
            <a:r>
              <a:rPr lang="en-US" altLang="en-US" sz="4000" dirty="0"/>
              <a:t>Data Transformation</a:t>
            </a:r>
          </a:p>
        </p:txBody>
      </p:sp>
      <p:sp>
        <p:nvSpPr>
          <p:cNvPr id="144386" name="Rectangle 3">
            <a:extLst>
              <a:ext uri="{FF2B5EF4-FFF2-40B4-BE49-F238E27FC236}">
                <a16:creationId xmlns:a16="http://schemas.microsoft.com/office/drawing/2014/main" id="{D882436A-E061-AA45-8E56-2EE4576C5060}"/>
              </a:ext>
            </a:extLst>
          </p:cNvPr>
          <p:cNvSpPr>
            <a:spLocks noGrp="1" noChangeArrowheads="1"/>
          </p:cNvSpPr>
          <p:nvPr>
            <p:ph type="body" idx="4294967295"/>
          </p:nvPr>
        </p:nvSpPr>
        <p:spPr>
          <a:xfrm>
            <a:off x="1828800" y="1219200"/>
            <a:ext cx="9163050" cy="5638800"/>
          </a:xfrm>
        </p:spPr>
        <p:txBody>
          <a:bodyPr>
            <a:normAutofit fontScale="92500" lnSpcReduction="20000"/>
          </a:bodyPr>
          <a:lstStyle/>
          <a:p>
            <a:pPr marL="0" indent="0">
              <a:spcBef>
                <a:spcPts val="600"/>
              </a:spcBef>
              <a:spcAft>
                <a:spcPts val="600"/>
              </a:spcAft>
              <a:buNone/>
            </a:pPr>
            <a:r>
              <a:rPr lang="en-US" altLang="en-US" sz="2000" dirty="0"/>
              <a:t>A function that maps the entire set of values of a given attribute to a new set of replacement values </a:t>
            </a:r>
          </a:p>
          <a:p>
            <a:pPr lvl="1">
              <a:spcBef>
                <a:spcPts val="600"/>
              </a:spcBef>
              <a:spcAft>
                <a:spcPts val="600"/>
              </a:spcAft>
            </a:pPr>
            <a:r>
              <a:rPr lang="en-US" altLang="en-US" sz="2000" b="1" dirty="0"/>
              <a:t>Smoothing</a:t>
            </a:r>
            <a:r>
              <a:rPr lang="en-US" altLang="en-US" sz="2000" dirty="0"/>
              <a:t> </a:t>
            </a:r>
          </a:p>
          <a:p>
            <a:pPr lvl="1">
              <a:spcBef>
                <a:spcPts val="600"/>
              </a:spcBef>
              <a:spcAft>
                <a:spcPts val="600"/>
              </a:spcAft>
            </a:pPr>
            <a:r>
              <a:rPr lang="en-US" altLang="en-US" sz="2000" b="1" dirty="0"/>
              <a:t>Aggregation</a:t>
            </a:r>
            <a:r>
              <a:rPr lang="en-US" altLang="en-US" sz="2000" dirty="0"/>
              <a:t> </a:t>
            </a:r>
            <a:r>
              <a:rPr lang="en-US" altLang="en-US" sz="2000" b="1" dirty="0"/>
              <a:t>and Summarization</a:t>
            </a:r>
          </a:p>
          <a:p>
            <a:pPr lvl="1">
              <a:spcBef>
                <a:spcPts val="600"/>
              </a:spcBef>
              <a:spcAft>
                <a:spcPts val="600"/>
              </a:spcAft>
            </a:pPr>
            <a:r>
              <a:rPr lang="en-US" altLang="en-US" sz="2000" b="1" dirty="0"/>
              <a:t>Normalization</a:t>
            </a:r>
            <a:r>
              <a:rPr lang="en-US" altLang="en-US" sz="2000" dirty="0"/>
              <a:t>: Scaled to fall within a smaller, specified range</a:t>
            </a:r>
          </a:p>
          <a:p>
            <a:pPr lvl="2">
              <a:spcBef>
                <a:spcPts val="600"/>
              </a:spcBef>
              <a:spcAft>
                <a:spcPts val="600"/>
              </a:spcAft>
            </a:pPr>
            <a:r>
              <a:rPr lang="en-US" altLang="en-US" b="1" dirty="0"/>
              <a:t>min-max normalization</a:t>
            </a:r>
            <a:r>
              <a:rPr lang="en-US" altLang="en-US" dirty="0"/>
              <a:t>: preserve scale but </a:t>
            </a:r>
            <a:r>
              <a:rPr lang="en-US" dirty="0"/>
              <a:t>does not handle outliers well</a:t>
            </a:r>
            <a:endParaRPr lang="en-US" altLang="en-US" dirty="0"/>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Min</a:t>
            </a:r>
            <a:r>
              <a:rPr lang="en-US" b="1" dirty="0">
                <a:solidFill>
                  <a:srgbClr val="C00000"/>
                </a:solidFill>
                <a:effectLst/>
              </a:rPr>
              <a:t>) / </a:t>
            </a:r>
            <a:r>
              <a:rPr lang="en-US" dirty="0">
                <a:solidFill>
                  <a:srgbClr val="C00000"/>
                </a:solidFill>
                <a:effectLst/>
              </a:rPr>
              <a:t>(Max - Min)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preprocessing.MinMaxScaler</a:t>
            </a:r>
            <a:r>
              <a:rPr lang="en-US" altLang="en-US" dirty="0">
                <a:solidFill>
                  <a:schemeClr val="accent1">
                    <a:lumMod val="75000"/>
                  </a:schemeClr>
                </a:solidFill>
              </a:rPr>
              <a:t>()</a:t>
            </a:r>
          </a:p>
          <a:p>
            <a:pPr marL="914400" lvl="2" indent="0">
              <a:spcBef>
                <a:spcPts val="600"/>
              </a:spcBef>
              <a:spcAft>
                <a:spcPts val="600"/>
              </a:spcAft>
              <a:buNone/>
            </a:pPr>
            <a:endParaRPr lang="en-US" altLang="en-US" dirty="0"/>
          </a:p>
          <a:p>
            <a:pPr lvl="2">
              <a:spcBef>
                <a:spcPts val="600"/>
              </a:spcBef>
              <a:spcAft>
                <a:spcPts val="600"/>
              </a:spcAft>
            </a:pPr>
            <a:r>
              <a:rPr lang="en-US" altLang="en-US" b="1" dirty="0"/>
              <a:t>z-score normalization</a:t>
            </a:r>
            <a:r>
              <a:rPr lang="en-US" altLang="en-US" dirty="0"/>
              <a:t>: better handling of outliers but not exact same scale</a:t>
            </a:r>
          </a:p>
          <a:p>
            <a:pPr marL="914400" lvl="2" indent="0">
              <a:spcBef>
                <a:spcPts val="600"/>
              </a:spcBef>
              <a:spcAft>
                <a:spcPts val="600"/>
              </a:spcAft>
              <a:buNone/>
            </a:pPr>
            <a:r>
              <a:rPr lang="en-US" dirty="0">
                <a:solidFill>
                  <a:srgbClr val="C00000"/>
                </a:solidFill>
                <a:effectLst/>
              </a:rPr>
              <a:t>New value = </a:t>
            </a:r>
            <a:r>
              <a:rPr lang="en-US" b="1" dirty="0">
                <a:solidFill>
                  <a:srgbClr val="C00000"/>
                </a:solidFill>
                <a:effectLst/>
              </a:rPr>
              <a:t>(</a:t>
            </a:r>
            <a:r>
              <a:rPr lang="en-US" dirty="0">
                <a:solidFill>
                  <a:srgbClr val="C00000"/>
                </a:solidFill>
                <a:effectLst/>
              </a:rPr>
              <a:t>Original value - Mean</a:t>
            </a:r>
            <a:r>
              <a:rPr lang="en-US" b="1" dirty="0">
                <a:solidFill>
                  <a:srgbClr val="C00000"/>
                </a:solidFill>
                <a:effectLst/>
              </a:rPr>
              <a:t>) / </a:t>
            </a:r>
            <a:r>
              <a:rPr lang="en-US" dirty="0">
                <a:solidFill>
                  <a:srgbClr val="C00000"/>
                </a:solidFill>
                <a:effectLst/>
              </a:rPr>
              <a:t>Standard deviation</a:t>
            </a:r>
          </a:p>
          <a:p>
            <a:pPr marL="914400" lvl="2" indent="0">
              <a:spcBef>
                <a:spcPts val="600"/>
              </a:spcBef>
              <a:spcAft>
                <a:spcPts val="600"/>
              </a:spcAft>
              <a:buNone/>
            </a:pPr>
            <a:r>
              <a:rPr lang="en-US" altLang="en-US" dirty="0">
                <a:solidFill>
                  <a:schemeClr val="accent1">
                    <a:lumMod val="75000"/>
                  </a:schemeClr>
                </a:solidFill>
              </a:rPr>
              <a:t>In Python: </a:t>
            </a:r>
            <a:r>
              <a:rPr lang="en-US" altLang="en-US" dirty="0" err="1">
                <a:solidFill>
                  <a:schemeClr val="accent1">
                    <a:lumMod val="75000"/>
                  </a:schemeClr>
                </a:solidFill>
              </a:rPr>
              <a:t>preprocessing.StandardScaler</a:t>
            </a:r>
            <a:r>
              <a:rPr lang="en-US" altLang="en-US" dirty="0">
                <a:solidFill>
                  <a:schemeClr val="accent1">
                    <a:lumMod val="75000"/>
                  </a:schemeClr>
                </a:solidFill>
              </a:rPr>
              <a:t>()</a:t>
            </a:r>
          </a:p>
          <a:p>
            <a:pPr marL="914400" lvl="2" indent="0">
              <a:spcBef>
                <a:spcPts val="600"/>
              </a:spcBef>
              <a:spcAft>
                <a:spcPts val="600"/>
              </a:spcAft>
              <a:buNone/>
            </a:pPr>
            <a:endParaRPr lang="en-US" dirty="0"/>
          </a:p>
          <a:p>
            <a:pPr marL="914400" lvl="2" indent="0">
              <a:spcBef>
                <a:spcPts val="600"/>
              </a:spcBef>
              <a:spcAft>
                <a:spcPts val="600"/>
              </a:spcAft>
              <a:buNone/>
            </a:pPr>
            <a:r>
              <a:rPr lang="en-US" dirty="0"/>
              <a:t>Normalization can help to reduce the impact of outliers by scaling the data to a common scale, which can make the outliers less influential. </a:t>
            </a:r>
          </a:p>
          <a:p>
            <a:pPr marL="914400" lvl="2" indent="0">
              <a:spcBef>
                <a:spcPts val="600"/>
              </a:spcBef>
              <a:spcAft>
                <a:spcPts val="600"/>
              </a:spcAft>
              <a:buNone/>
            </a:pPr>
            <a:r>
              <a:rPr lang="en-US" dirty="0"/>
              <a:t>Normalization can result in a loss of information in some datasets.</a:t>
            </a:r>
            <a:endParaRPr lang="en-US" altLang="en-US" dirty="0"/>
          </a:p>
          <a:p>
            <a:pPr lvl="2">
              <a:spcBef>
                <a:spcPts val="600"/>
              </a:spcBef>
              <a:spcAft>
                <a:spcPts val="600"/>
              </a:spcAft>
            </a:pPr>
            <a:endParaRPr lang="en-US" altLang="en-US" dirty="0"/>
          </a:p>
          <a:p>
            <a:pPr marL="914400" lvl="2" indent="0">
              <a:spcBef>
                <a:spcPts val="600"/>
              </a:spcBef>
              <a:spcAft>
                <a:spcPts val="600"/>
              </a:spcAft>
              <a:buNone/>
            </a:pPr>
            <a:endParaRPr lang="en-US" altLang="en-US" dirty="0"/>
          </a:p>
          <a:p>
            <a:pPr marL="914400" lvl="2" indent="0">
              <a:spcBef>
                <a:spcPts val="600"/>
              </a:spcBef>
              <a:spcAft>
                <a:spcPts val="600"/>
              </a:spcAft>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1610-19AA-2A3A-A3F7-B970CDB83876}"/>
              </a:ext>
            </a:extLst>
          </p:cNvPr>
          <p:cNvSpPr>
            <a:spLocks noGrp="1"/>
          </p:cNvSpPr>
          <p:nvPr>
            <p:ph type="title"/>
          </p:nvPr>
        </p:nvSpPr>
        <p:spPr/>
        <p:txBody>
          <a:bodyPr/>
          <a:lstStyle/>
          <a:p>
            <a:r>
              <a:rPr lang="en-US" dirty="0"/>
              <a:t>Market Size of AI</a:t>
            </a:r>
          </a:p>
        </p:txBody>
      </p:sp>
      <p:sp>
        <p:nvSpPr>
          <p:cNvPr id="8" name="TextBox 7">
            <a:extLst>
              <a:ext uri="{FF2B5EF4-FFF2-40B4-BE49-F238E27FC236}">
                <a16:creationId xmlns:a16="http://schemas.microsoft.com/office/drawing/2014/main" id="{1B5CACA0-EC0C-FC0B-447F-B0075D45BB0C}"/>
              </a:ext>
            </a:extLst>
          </p:cNvPr>
          <p:cNvSpPr txBox="1"/>
          <p:nvPr/>
        </p:nvSpPr>
        <p:spPr>
          <a:xfrm>
            <a:off x="8951976" y="6488668"/>
            <a:ext cx="2401824" cy="369332"/>
          </a:xfrm>
          <a:prstGeom prst="rect">
            <a:avLst/>
          </a:prstGeom>
          <a:noFill/>
        </p:spPr>
        <p:txBody>
          <a:bodyPr wrap="square">
            <a:spAutoFit/>
          </a:bodyPr>
          <a:lstStyle/>
          <a:p>
            <a:r>
              <a:rPr lang="en-US" dirty="0"/>
              <a:t>Markets and markets</a:t>
            </a:r>
          </a:p>
        </p:txBody>
      </p:sp>
      <p:pic>
        <p:nvPicPr>
          <p:cNvPr id="12" name="Picture 11">
            <a:extLst>
              <a:ext uri="{FF2B5EF4-FFF2-40B4-BE49-F238E27FC236}">
                <a16:creationId xmlns:a16="http://schemas.microsoft.com/office/drawing/2014/main" id="{02E042F5-6FF1-5433-B5D7-063ADBA1A747}"/>
              </a:ext>
            </a:extLst>
          </p:cNvPr>
          <p:cNvPicPr>
            <a:picLocks noChangeAspect="1"/>
          </p:cNvPicPr>
          <p:nvPr/>
        </p:nvPicPr>
        <p:blipFill>
          <a:blip r:embed="rId2"/>
          <a:stretch>
            <a:fillRect/>
          </a:stretch>
        </p:blipFill>
        <p:spPr>
          <a:xfrm>
            <a:off x="1117734" y="1338093"/>
            <a:ext cx="9328340" cy="5016987"/>
          </a:xfrm>
          <a:prstGeom prst="rect">
            <a:avLst/>
          </a:prstGeom>
        </p:spPr>
      </p:pic>
    </p:spTree>
    <p:extLst>
      <p:ext uri="{BB962C8B-B14F-4D97-AF65-F5344CB8AC3E}">
        <p14:creationId xmlns:p14="http://schemas.microsoft.com/office/powerpoint/2010/main" val="4183459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Data - Statistics</a:t>
            </a:r>
          </a:p>
        </p:txBody>
      </p:sp>
      <p:sp>
        <p:nvSpPr>
          <p:cNvPr id="3" name="Content Placeholder 2"/>
          <p:cNvSpPr>
            <a:spLocks noGrp="1"/>
          </p:cNvSpPr>
          <p:nvPr>
            <p:ph idx="1"/>
          </p:nvPr>
        </p:nvSpPr>
        <p:spPr>
          <a:xfrm>
            <a:off x="1743075" y="1690688"/>
            <a:ext cx="10039350" cy="4351338"/>
          </a:xfrm>
        </p:spPr>
        <p:txBody>
          <a:bodyPr>
            <a:normAutofit/>
          </a:bodyPr>
          <a:lstStyle/>
          <a:p>
            <a:r>
              <a:rPr lang="en-US" dirty="0"/>
              <a:t>Information that give a quick and simple description of the data:</a:t>
            </a:r>
          </a:p>
          <a:p>
            <a:pPr lvl="1"/>
            <a:r>
              <a:rPr lang="en-US" dirty="0">
                <a:solidFill>
                  <a:srgbClr val="C00000"/>
                </a:solidFill>
              </a:rPr>
              <a:t>Maximum value</a:t>
            </a:r>
          </a:p>
          <a:p>
            <a:pPr lvl="1"/>
            <a:r>
              <a:rPr lang="en-US" dirty="0">
                <a:solidFill>
                  <a:srgbClr val="C00000"/>
                </a:solidFill>
              </a:rPr>
              <a:t>Minimum value</a:t>
            </a:r>
          </a:p>
          <a:p>
            <a:pPr lvl="1"/>
            <a:r>
              <a:rPr lang="en-US" dirty="0">
                <a:solidFill>
                  <a:srgbClr val="C00000"/>
                </a:solidFill>
              </a:rPr>
              <a:t>Range (max – min)</a:t>
            </a:r>
          </a:p>
          <a:p>
            <a:pPr lvl="1"/>
            <a:r>
              <a:rPr lang="en-US" dirty="0">
                <a:solidFill>
                  <a:srgbClr val="C00000"/>
                </a:solidFill>
              </a:rPr>
              <a:t>Mean</a:t>
            </a:r>
          </a:p>
          <a:p>
            <a:pPr lvl="1"/>
            <a:r>
              <a:rPr lang="en-US" dirty="0">
                <a:solidFill>
                  <a:srgbClr val="C00000"/>
                </a:solidFill>
              </a:rPr>
              <a:t>Median</a:t>
            </a:r>
          </a:p>
          <a:p>
            <a:pPr lvl="1"/>
            <a:r>
              <a:rPr lang="en-US" dirty="0">
                <a:solidFill>
                  <a:srgbClr val="C00000"/>
                </a:solidFill>
              </a:rPr>
              <a:t>Mode</a:t>
            </a:r>
          </a:p>
          <a:p>
            <a:pPr lvl="1"/>
            <a:r>
              <a:rPr lang="en-US" dirty="0">
                <a:solidFill>
                  <a:srgbClr val="C00000"/>
                </a:solidFill>
              </a:rPr>
              <a:t>Quantile</a:t>
            </a:r>
          </a:p>
          <a:p>
            <a:pPr lvl="1"/>
            <a:r>
              <a:rPr lang="en-US" dirty="0">
                <a:solidFill>
                  <a:srgbClr val="C00000"/>
                </a:solidFill>
              </a:rPr>
              <a:t>Standard deviation</a:t>
            </a:r>
          </a:p>
          <a:p>
            <a:pPr lvl="1"/>
            <a:r>
              <a:rPr lang="en-US" dirty="0">
                <a:solidFill>
                  <a:srgbClr val="C00000"/>
                </a:solidFill>
              </a:rPr>
              <a:t>Etc.</a:t>
            </a:r>
          </a:p>
        </p:txBody>
      </p:sp>
    </p:spTree>
    <p:extLst>
      <p:ext uri="{BB962C8B-B14F-4D97-AF65-F5344CB8AC3E}">
        <p14:creationId xmlns:p14="http://schemas.microsoft.com/office/powerpoint/2010/main" val="1651981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Exploring Data - Distribution</a:t>
            </a:r>
          </a:p>
        </p:txBody>
      </p:sp>
      <p:sp>
        <p:nvSpPr>
          <p:cNvPr id="3" name="Content Placeholder 2"/>
          <p:cNvSpPr>
            <a:spLocks noGrp="1"/>
          </p:cNvSpPr>
          <p:nvPr>
            <p:ph idx="1"/>
          </p:nvPr>
        </p:nvSpPr>
        <p:spPr/>
        <p:txBody>
          <a:bodyPr/>
          <a:lstStyle/>
          <a:p>
            <a:pPr marL="0" indent="0">
              <a:buNone/>
            </a:pPr>
            <a:r>
              <a:rPr lang="en-US" dirty="0"/>
              <a:t>Histogram allows the inspection of the data for its underlying distribution</a:t>
            </a:r>
          </a:p>
        </p:txBody>
      </p:sp>
      <p:pic>
        <p:nvPicPr>
          <p:cNvPr id="5" name="Picture 4"/>
          <p:cNvPicPr>
            <a:picLocks noChangeAspect="1"/>
          </p:cNvPicPr>
          <p:nvPr/>
        </p:nvPicPr>
        <p:blipFill>
          <a:blip r:embed="rId3"/>
          <a:stretch>
            <a:fillRect/>
          </a:stretch>
        </p:blipFill>
        <p:spPr>
          <a:xfrm>
            <a:off x="2362200" y="2591724"/>
            <a:ext cx="6181725" cy="3984130"/>
          </a:xfrm>
          <a:prstGeom prst="rect">
            <a:avLst/>
          </a:prstGeom>
        </p:spPr>
      </p:pic>
    </p:spTree>
    <p:extLst>
      <p:ext uri="{BB962C8B-B14F-4D97-AF65-F5344CB8AC3E}">
        <p14:creationId xmlns:p14="http://schemas.microsoft.com/office/powerpoint/2010/main" val="4102215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46760A1A-2A50-A041-BF64-7851B6BE3720}"/>
              </a:ext>
            </a:extLst>
          </p:cNvPr>
          <p:cNvSpPr>
            <a:spLocks noGrp="1" noChangeArrowheads="1"/>
          </p:cNvSpPr>
          <p:nvPr>
            <p:ph type="title"/>
          </p:nvPr>
        </p:nvSpPr>
        <p:spPr>
          <a:xfrm>
            <a:off x="1904999" y="152400"/>
            <a:ext cx="9363075" cy="552450"/>
          </a:xfrm>
        </p:spPr>
        <p:txBody>
          <a:bodyPr>
            <a:noAutofit/>
          </a:bodyPr>
          <a:lstStyle/>
          <a:p>
            <a:r>
              <a:rPr lang="en-US" sz="4000" dirty="0"/>
              <a:t>Exploring Data -</a:t>
            </a:r>
            <a:r>
              <a:rPr lang="en-US" altLang="en-US" sz="4000" dirty="0"/>
              <a:t> Correlations</a:t>
            </a:r>
          </a:p>
        </p:txBody>
      </p:sp>
      <p:graphicFrame>
        <p:nvGraphicFramePr>
          <p:cNvPr id="71682" name="Object 3">
            <a:extLst>
              <a:ext uri="{FF2B5EF4-FFF2-40B4-BE49-F238E27FC236}">
                <a16:creationId xmlns:a16="http://schemas.microsoft.com/office/drawing/2014/main" id="{86156CB8-C7AC-FF45-9FF1-562E94679041}"/>
              </a:ext>
            </a:extLst>
          </p:cNvPr>
          <p:cNvGraphicFramePr>
            <a:graphicFrameLocks noChangeAspect="1"/>
          </p:cNvGraphicFramePr>
          <p:nvPr/>
        </p:nvGraphicFramePr>
        <p:xfrm>
          <a:off x="1752600" y="990601"/>
          <a:ext cx="6096000" cy="5381625"/>
        </p:xfrm>
        <a:graphic>
          <a:graphicData uri="http://schemas.openxmlformats.org/presentationml/2006/ole">
            <mc:AlternateContent xmlns:mc="http://schemas.openxmlformats.org/markup-compatibility/2006">
              <mc:Choice xmlns:v="urn:schemas-microsoft-com:vml" Requires="v">
                <p:oleObj name="Bitmap Image" r:id="rId3" imgW="10058400" imgH="9639300" progId="Paint.Picture">
                  <p:embed/>
                </p:oleObj>
              </mc:Choice>
              <mc:Fallback>
                <p:oleObj name="Bitmap Image" r:id="rId3" imgW="10058400" imgH="9639300" progId="Paint.Picture">
                  <p:embed/>
                  <p:pic>
                    <p:nvPicPr>
                      <p:cNvPr id="71682" name="Object 3">
                        <a:extLst>
                          <a:ext uri="{FF2B5EF4-FFF2-40B4-BE49-F238E27FC236}">
                            <a16:creationId xmlns:a16="http://schemas.microsoft.com/office/drawing/2014/main" id="{86156CB8-C7AC-FF45-9FF1-562E94679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7918"/>
                      <a:stretch>
                        <a:fillRect/>
                      </a:stretch>
                    </p:blipFill>
                    <p:spPr bwMode="auto">
                      <a:xfrm>
                        <a:off x="1752600" y="99060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Text Box 4">
            <a:extLst>
              <a:ext uri="{FF2B5EF4-FFF2-40B4-BE49-F238E27FC236}">
                <a16:creationId xmlns:a16="http://schemas.microsoft.com/office/drawing/2014/main" id="{920A8FDE-E889-4A4D-99FD-61FD0081E62F}"/>
              </a:ext>
            </a:extLst>
          </p:cNvPr>
          <p:cNvSpPr txBox="1">
            <a:spLocks noChangeArrowheads="1"/>
          </p:cNvSpPr>
          <p:nvPr/>
        </p:nvSpPr>
        <p:spPr bwMode="auto">
          <a:xfrm>
            <a:off x="8382000" y="2971801"/>
            <a:ext cx="26289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en-US" altLang="en-US" sz="1800" b="1" dirty="0">
                <a:latin typeface="Arial" panose="020B0604020202020204" pitchFamily="34" charset="0"/>
              </a:rPr>
              <a:t>Scatter plots showing the correlations between two features </a:t>
            </a:r>
          </a:p>
          <a:p>
            <a:pPr>
              <a:spcBef>
                <a:spcPct val="50000"/>
              </a:spcBef>
              <a:buClrTx/>
              <a:buSzTx/>
              <a:buFontTx/>
              <a:buNone/>
            </a:pPr>
            <a:r>
              <a:rPr lang="en-US" altLang="en-US" sz="1800" b="1" dirty="0">
                <a:latin typeface="Arial" panose="020B0604020202020204" pitchFamily="34" charset="0"/>
              </a:rPr>
              <a:t>(from –1 to 1)</a:t>
            </a:r>
          </a:p>
        </p:txBody>
      </p:sp>
      <p:sp>
        <p:nvSpPr>
          <p:cNvPr id="3" name="TextBox 2">
            <a:extLst>
              <a:ext uri="{FF2B5EF4-FFF2-40B4-BE49-F238E27FC236}">
                <a16:creationId xmlns:a16="http://schemas.microsoft.com/office/drawing/2014/main" id="{B3D37A25-FDCE-04B2-1B78-A547881DA065}"/>
              </a:ext>
            </a:extLst>
          </p:cNvPr>
          <p:cNvSpPr txBox="1"/>
          <p:nvPr/>
        </p:nvSpPr>
        <p:spPr>
          <a:xfrm>
            <a:off x="7543800" y="6187560"/>
            <a:ext cx="4276725" cy="369332"/>
          </a:xfrm>
          <a:prstGeom prst="rect">
            <a:avLst/>
          </a:prstGeom>
          <a:noFill/>
        </p:spPr>
        <p:txBody>
          <a:bodyPr wrap="square">
            <a:spAutoFit/>
          </a:bodyPr>
          <a:lstStyle/>
          <a:p>
            <a:r>
              <a:rPr lang="en-US" dirty="0">
                <a:solidFill>
                  <a:schemeClr val="accent1">
                    <a:lumMod val="75000"/>
                  </a:schemeClr>
                </a:solidFill>
                <a:effectLst/>
              </a:rPr>
              <a:t>In Python: </a:t>
            </a:r>
            <a:r>
              <a:rPr lang="en-US" dirty="0" err="1">
                <a:solidFill>
                  <a:schemeClr val="accent1">
                    <a:lumMod val="75000"/>
                  </a:schemeClr>
                </a:solidFill>
                <a:effectLst/>
              </a:rPr>
              <a:t>matplotlib.pyplot</a:t>
            </a:r>
            <a:r>
              <a:rPr lang="en-US" dirty="0">
                <a:solidFill>
                  <a:schemeClr val="accent1">
                    <a:lumMod val="75000"/>
                  </a:schemeClr>
                </a:solidFill>
                <a:effectLst/>
              </a:rPr>
              <a:t>. scatter(x, y)</a:t>
            </a:r>
            <a:endParaRPr lang="en-US" dirty="0">
              <a:solidFill>
                <a:schemeClr val="accent1">
                  <a:lumMod val="75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Correlation only measures linear relationship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2371303" y="1916888"/>
            <a:ext cx="6968288" cy="3573084"/>
          </a:xfrm>
          <a:prstGeom prst="rect">
            <a:avLst/>
          </a:prstGeom>
        </p:spPr>
      </p:pic>
    </p:spTree>
    <p:extLst>
      <p:ext uri="{BB962C8B-B14F-4D97-AF65-F5344CB8AC3E}">
        <p14:creationId xmlns:p14="http://schemas.microsoft.com/office/powerpoint/2010/main" val="331573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E4D-7119-33C4-6E2A-11E3C6CDAF74}"/>
              </a:ext>
            </a:extLst>
          </p:cNvPr>
          <p:cNvSpPr>
            <a:spLocks noGrp="1"/>
          </p:cNvSpPr>
          <p:nvPr>
            <p:ph type="title"/>
          </p:nvPr>
        </p:nvSpPr>
        <p:spPr/>
        <p:txBody>
          <a:bodyPr/>
          <a:lstStyle/>
          <a:p>
            <a:r>
              <a:rPr lang="en-US" dirty="0"/>
              <a:t>Reference Books</a:t>
            </a:r>
          </a:p>
        </p:txBody>
      </p:sp>
      <p:sp>
        <p:nvSpPr>
          <p:cNvPr id="3" name="Content Placeholder 2">
            <a:extLst>
              <a:ext uri="{FF2B5EF4-FFF2-40B4-BE49-F238E27FC236}">
                <a16:creationId xmlns:a16="http://schemas.microsoft.com/office/drawing/2014/main" id="{E6F58A75-BFC3-8ABE-B152-4E6E139C021A}"/>
              </a:ext>
            </a:extLst>
          </p:cNvPr>
          <p:cNvSpPr>
            <a:spLocks noGrp="1"/>
          </p:cNvSpPr>
          <p:nvPr>
            <p:ph idx="1"/>
          </p:nvPr>
        </p:nvSpPr>
        <p:spPr/>
        <p:txBody>
          <a:bodyPr/>
          <a:lstStyle/>
          <a:p>
            <a:r>
              <a:rPr lang="en-US" dirty="0">
                <a:solidFill>
                  <a:schemeClr val="accent1">
                    <a:lumMod val="50000"/>
                  </a:schemeClr>
                </a:solidFill>
              </a:rPr>
              <a:t>1) Data Wrangling with Python by Jacqueline </a:t>
            </a:r>
            <a:r>
              <a:rPr lang="en-US" dirty="0" err="1">
                <a:solidFill>
                  <a:schemeClr val="accent1">
                    <a:lumMod val="50000"/>
                  </a:schemeClr>
                </a:solidFill>
              </a:rPr>
              <a:t>Kazil</a:t>
            </a:r>
            <a:endParaRPr lang="en-US" dirty="0">
              <a:solidFill>
                <a:schemeClr val="accent1">
                  <a:lumMod val="50000"/>
                </a:schemeClr>
              </a:solidFill>
            </a:endParaRPr>
          </a:p>
          <a:p>
            <a:r>
              <a:rPr lang="en-US" dirty="0">
                <a:solidFill>
                  <a:schemeClr val="accent1">
                    <a:lumMod val="50000"/>
                  </a:schemeClr>
                </a:solidFill>
              </a:rPr>
              <a:t>2) Best Practices in Data Cleaning by Jason Osborne</a:t>
            </a:r>
          </a:p>
          <a:p>
            <a:r>
              <a:rPr lang="en-US" dirty="0">
                <a:solidFill>
                  <a:schemeClr val="accent1">
                    <a:lumMod val="50000"/>
                  </a:schemeClr>
                </a:solidFill>
              </a:rPr>
              <a:t>3) Bad Data by Q. Ethan McCallum</a:t>
            </a:r>
          </a:p>
          <a:p>
            <a:endParaRPr lang="en-US" dirty="0">
              <a:solidFill>
                <a:schemeClr val="accent1">
                  <a:lumMod val="50000"/>
                </a:schemeClr>
              </a:solidFill>
            </a:endParaRPr>
          </a:p>
        </p:txBody>
      </p:sp>
    </p:spTree>
    <p:extLst>
      <p:ext uri="{BB962C8B-B14F-4D97-AF65-F5344CB8AC3E}">
        <p14:creationId xmlns:p14="http://schemas.microsoft.com/office/powerpoint/2010/main" val="311859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152640"/>
            <a:ext cx="7720920" cy="1370880"/>
          </a:xfrm>
          <a:prstGeom prst="rect">
            <a:avLst/>
          </a:prstGeom>
          <a:noFill/>
          <a:ln w="0">
            <a:noFill/>
          </a:ln>
        </p:spPr>
        <p:txBody>
          <a:bodyPr lIns="90000" tIns="45000" rIns="90000" bIns="45000" anchor="b">
            <a:normAutofit/>
          </a:bodyPr>
          <a:lstStyle/>
          <a:p>
            <a:pPr>
              <a:tabLst>
                <a:tab pos="0" algn="l"/>
              </a:tabLst>
            </a:pPr>
            <a:r>
              <a:rPr lang="en-US" sz="4000" dirty="0"/>
              <a:t>Some Open Access Datasets</a:t>
            </a:r>
          </a:p>
        </p:txBody>
      </p:sp>
      <p:sp>
        <p:nvSpPr>
          <p:cNvPr id="323" name="PlaceHolder 2"/>
          <p:cNvSpPr>
            <a:spLocks noGrp="1"/>
          </p:cNvSpPr>
          <p:nvPr>
            <p:ph/>
          </p:nvPr>
        </p:nvSpPr>
        <p:spPr>
          <a:xfrm>
            <a:off x="609480" y="1752480"/>
            <a:ext cx="10159200" cy="4372920"/>
          </a:xfrm>
          <a:prstGeom prst="rect">
            <a:avLst/>
          </a:prstGeom>
          <a:noFill/>
          <a:ln w="0">
            <a:noFill/>
          </a:ln>
        </p:spPr>
        <p:txBody>
          <a:bodyPr lIns="90000" tIns="45000" rIns="90000" bIns="45000" anchor="t">
            <a:normAutofit fontScale="96000"/>
          </a:bodyPr>
          <a:lstStyle/>
          <a:p>
            <a:pPr>
              <a:lnSpc>
                <a:spcPct val="100000"/>
              </a:lnSpc>
              <a:tabLst>
                <a:tab pos="0" algn="l"/>
              </a:tabLst>
            </a:pPr>
            <a:r>
              <a:rPr lang="en-US" sz="2000" b="1" u="sng" strike="noStrike" spc="-1" dirty="0">
                <a:solidFill>
                  <a:srgbClr val="CC9900"/>
                </a:solidFill>
                <a:uFillTx/>
                <a:latin typeface="Arial"/>
                <a:ea typeface="Arial"/>
                <a:hlinkClick r:id="rId2"/>
              </a:rPr>
              <a:t>https://www.data.gov/</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US-centric agriculture, climate, education, energy, finance, health, manufacturing data,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3"/>
              </a:rPr>
              <a:t>https://cloud.google.com/bigquery/public-data/</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err="1">
                <a:solidFill>
                  <a:srgbClr val="000000"/>
                </a:solidFill>
                <a:latin typeface="Arial"/>
                <a:ea typeface="Arial"/>
              </a:rPr>
              <a:t>BigQuery</a:t>
            </a:r>
            <a:r>
              <a:rPr lang="en-US" sz="2000" b="0" strike="noStrike" spc="-1" dirty="0">
                <a:solidFill>
                  <a:srgbClr val="000000"/>
                </a:solidFill>
                <a:latin typeface="Arial"/>
                <a:ea typeface="Arial"/>
              </a:rPr>
              <a:t> (Google Cloud) public datasets (bikeshare, GitHub, Hacker News, Form 990 non-profits, NOAA,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4"/>
              </a:rPr>
              <a:t>https://www.kaggle.com/datasets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Microsoft-owned, various (Billboard Top 100 lyrics, credit card fraud, crime in Chicago, global terrorism, world happiness, …)</a:t>
            </a:r>
            <a:endParaRPr lang="en-US" sz="2000" b="0" strike="noStrike" spc="-1" dirty="0">
              <a:latin typeface="Arial"/>
            </a:endParaRPr>
          </a:p>
          <a:p>
            <a:pPr>
              <a:lnSpc>
                <a:spcPct val="100000"/>
              </a:lnSpc>
              <a:spcBef>
                <a:spcPts val="969"/>
              </a:spcBef>
              <a:tabLst>
                <a:tab pos="0" algn="l"/>
              </a:tabLst>
            </a:pPr>
            <a:r>
              <a:rPr lang="en-US" sz="2000" b="1" u="sng" strike="noStrike" spc="-1" dirty="0">
                <a:solidFill>
                  <a:srgbClr val="CC9900"/>
                </a:solidFill>
                <a:uFillTx/>
                <a:latin typeface="Arial"/>
                <a:ea typeface="Arial"/>
                <a:hlinkClick r:id="rId5"/>
              </a:rPr>
              <a:t>https://aws.amazon.com/public-datasets/</a:t>
            </a:r>
            <a:endParaRPr lang="en-US" sz="2000" b="0" strike="noStrike" spc="-1" dirty="0">
              <a:latin typeface="Arial"/>
            </a:endParaRPr>
          </a:p>
          <a:p>
            <a:pPr marL="343080" indent="-343080">
              <a:lnSpc>
                <a:spcPct val="100000"/>
              </a:lnSpc>
              <a:spcBef>
                <a:spcPts val="969"/>
              </a:spcBef>
              <a:buClr>
                <a:srgbClr val="000000"/>
              </a:buClr>
              <a:buFont typeface="Arial"/>
              <a:buChar char="•"/>
              <a:tabLst>
                <a:tab pos="0" algn="l"/>
              </a:tabLst>
            </a:pPr>
            <a:r>
              <a:rPr lang="en-US" sz="2000" b="0" strike="noStrike" spc="-1" dirty="0">
                <a:solidFill>
                  <a:srgbClr val="000000"/>
                </a:solidFill>
                <a:latin typeface="Arial"/>
                <a:ea typeface="Arial"/>
              </a:rPr>
              <a:t>AWS-hosted, various (NASA, a bunch of genome stuff, Google Books n-grams, Multimedia Commons, …)</a:t>
            </a:r>
            <a:endParaRPr lang="en-US" sz="2000" b="0" strike="noStrike" spc="-1" dirty="0">
              <a:latin typeface="Arial"/>
            </a:endParaRPr>
          </a:p>
        </p:txBody>
      </p:sp>
      <p:sp>
        <p:nvSpPr>
          <p:cNvPr id="324" name="PlaceHolder 3"/>
          <p:cNvSpPr>
            <a:spLocks noGrp="1"/>
          </p:cNvSpPr>
          <p:nvPr>
            <p:ph type="sldNum"/>
          </p:nvPr>
        </p:nvSpPr>
        <p:spPr>
          <a:xfrm rot="16200000">
            <a:off x="11188800" y="5825160"/>
            <a:ext cx="1315080" cy="486000"/>
          </a:xfrm>
          <a:prstGeom prst="rect">
            <a:avLst/>
          </a:prstGeom>
          <a:noFill/>
          <a:ln w="0">
            <a:noFill/>
          </a:ln>
        </p:spPr>
        <p:txBody>
          <a:bodyPr lIns="90000" tIns="45000" rIns="90000" bIns="45000" anchor="ctr">
            <a:noAutofit/>
          </a:bodyPr>
          <a:lstStyle/>
          <a:p>
            <a:pPr>
              <a:lnSpc>
                <a:spcPct val="100000"/>
              </a:lnSpc>
              <a:tabLst>
                <a:tab pos="0" algn="l"/>
              </a:tabLst>
            </a:pPr>
            <a:fld id="{51F0311D-67E6-47AF-B7A1-4F509B9B6B16}" type="slidenum">
              <a:rPr lang="en-US" sz="2400" b="1" strike="noStrike" spc="-1">
                <a:solidFill>
                  <a:srgbClr val="D1282E"/>
                </a:solidFill>
                <a:latin typeface="Arial"/>
                <a:ea typeface="Arial"/>
              </a:rPr>
              <a:t>75</a:t>
            </a:fld>
            <a:endParaRPr lang="en-US" sz="2400" b="0" strike="noStrike" spc="-1">
              <a:latin typeface="Times New Roman"/>
            </a:endParaRPr>
          </a:p>
        </p:txBody>
      </p:sp>
    </p:spTree>
    <p:extLst>
      <p:ext uri="{BB962C8B-B14F-4D97-AF65-F5344CB8AC3E}">
        <p14:creationId xmlns:p14="http://schemas.microsoft.com/office/powerpoint/2010/main" val="318231251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3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323">
                                            <p:txEl>
                                              <p:charRg st="560" end="56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7934-1B93-B2BD-9713-0096455F701C}"/>
              </a:ext>
            </a:extLst>
          </p:cNvPr>
          <p:cNvSpPr>
            <a:spLocks noGrp="1"/>
          </p:cNvSpPr>
          <p:nvPr>
            <p:ph type="title"/>
          </p:nvPr>
        </p:nvSpPr>
        <p:spPr/>
        <p:txBody>
          <a:bodyPr/>
          <a:lstStyle/>
          <a:p>
            <a:r>
              <a:rPr lang="en-US" dirty="0"/>
              <a:t>Assignment 1</a:t>
            </a:r>
          </a:p>
        </p:txBody>
      </p:sp>
      <p:sp>
        <p:nvSpPr>
          <p:cNvPr id="4" name="TextBox 3">
            <a:extLst>
              <a:ext uri="{FF2B5EF4-FFF2-40B4-BE49-F238E27FC236}">
                <a16:creationId xmlns:a16="http://schemas.microsoft.com/office/drawing/2014/main" id="{8F0B95A3-4BDE-6BEE-71CB-BCB1A22ADD20}"/>
              </a:ext>
            </a:extLst>
          </p:cNvPr>
          <p:cNvSpPr txBox="1"/>
          <p:nvPr/>
        </p:nvSpPr>
        <p:spPr>
          <a:xfrm>
            <a:off x="962406" y="1772150"/>
            <a:ext cx="11052810" cy="3139321"/>
          </a:xfrm>
          <a:prstGeom prst="rect">
            <a:avLst/>
          </a:prstGeom>
          <a:noFill/>
        </p:spPr>
        <p:txBody>
          <a:bodyPr wrap="square">
            <a:spAutoFit/>
          </a:bodyPr>
          <a:lstStyle/>
          <a:p>
            <a:r>
              <a:rPr lang="en-US" sz="1800" b="0" strike="noStrike" spc="-1" dirty="0">
                <a:solidFill>
                  <a:srgbClr val="000000"/>
                </a:solidFill>
                <a:latin typeface="Arial"/>
                <a:ea typeface="Arial"/>
              </a:rPr>
              <a:t>Study data definitions and explore data in ds_dataset.csv to gain insight into the data then develop a code using a common programing language (Python, R, Java, C#, C++, etc.) over this dataset for data cleansing and </a:t>
            </a:r>
            <a:r>
              <a:rPr lang="en-US" spc="-1" dirty="0">
                <a:solidFill>
                  <a:srgbClr val="000000"/>
                </a:solidFill>
                <a:latin typeface="Arial"/>
              </a:rPr>
              <a:t>describe and document each step.</a:t>
            </a: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endParaRPr lang="en-US" spc="-1" dirty="0">
              <a:solidFill>
                <a:srgbClr val="000000"/>
              </a:solidFill>
              <a:latin typeface="Arial"/>
            </a:endParaRPr>
          </a:p>
          <a:p>
            <a:pPr>
              <a:buFont typeface="Arial" panose="020B0604020202020204" pitchFamily="34" charset="0"/>
              <a:buChar char="•"/>
            </a:pPr>
            <a:r>
              <a:rPr lang="en-US" dirty="0">
                <a:solidFill>
                  <a:schemeClr val="accent1">
                    <a:lumMod val="75000"/>
                  </a:schemeClr>
                </a:solidFill>
              </a:rPr>
              <a:t>File name of Code : HW1_1_Code.[file type]</a:t>
            </a:r>
          </a:p>
          <a:p>
            <a:pPr>
              <a:buFont typeface="Arial" panose="020B0604020202020204" pitchFamily="34" charset="0"/>
              <a:buChar char="•"/>
            </a:pPr>
            <a:r>
              <a:rPr lang="en-US" dirty="0">
                <a:solidFill>
                  <a:schemeClr val="accent1">
                    <a:lumMod val="75000"/>
                  </a:schemeClr>
                </a:solidFill>
              </a:rPr>
              <a:t>File name of Result : HW1_1_Result.docx</a:t>
            </a:r>
          </a:p>
          <a:p>
            <a:pPr>
              <a:buFont typeface="Arial" panose="020B0604020202020204" pitchFamily="34" charset="0"/>
              <a:buChar char="•"/>
            </a:pPr>
            <a:r>
              <a:rPr lang="en-US" dirty="0">
                <a:solidFill>
                  <a:schemeClr val="accent1">
                    <a:lumMod val="75000"/>
                  </a:schemeClr>
                </a:solidFill>
              </a:rPr>
              <a:t>File name of Description : HW1_1_Method.docx</a:t>
            </a:r>
          </a:p>
          <a:p>
            <a:endParaRPr lang="en-US" spc="-1" dirty="0">
              <a:solidFill>
                <a:srgbClr val="000000"/>
              </a:solidFill>
              <a:latin typeface="Arial"/>
            </a:endParaRPr>
          </a:p>
        </p:txBody>
      </p:sp>
    </p:spTree>
    <p:extLst>
      <p:ext uri="{BB962C8B-B14F-4D97-AF65-F5344CB8AC3E}">
        <p14:creationId xmlns:p14="http://schemas.microsoft.com/office/powerpoint/2010/main" val="281919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44DE-03D3-7C4F-3F08-2260C2E9A916}"/>
              </a:ext>
            </a:extLst>
          </p:cNvPr>
          <p:cNvSpPr>
            <a:spLocks noGrp="1"/>
          </p:cNvSpPr>
          <p:nvPr>
            <p:ph type="title"/>
          </p:nvPr>
        </p:nvSpPr>
        <p:spPr>
          <a:xfrm>
            <a:off x="838200" y="274638"/>
            <a:ext cx="10515600" cy="1325563"/>
          </a:xfrm>
        </p:spPr>
        <p:txBody>
          <a:bodyPr/>
          <a:lstStyle/>
          <a:p>
            <a:r>
              <a:rPr lang="en-US" dirty="0"/>
              <a:t>AI in Healthcare</a:t>
            </a:r>
          </a:p>
        </p:txBody>
      </p:sp>
      <p:sp>
        <p:nvSpPr>
          <p:cNvPr id="3" name="Slide Number Placeholder 2">
            <a:extLst>
              <a:ext uri="{FF2B5EF4-FFF2-40B4-BE49-F238E27FC236}">
                <a16:creationId xmlns:a16="http://schemas.microsoft.com/office/drawing/2014/main" id="{945029A7-4352-6756-D42A-E88C8CCC8BD4}"/>
              </a:ext>
            </a:extLst>
          </p:cNvPr>
          <p:cNvSpPr>
            <a:spLocks noGrp="1"/>
          </p:cNvSpPr>
          <p:nvPr>
            <p:ph type="sldNum" sz="quarter" idx="12"/>
          </p:nvPr>
        </p:nvSpPr>
        <p:spPr/>
        <p:txBody>
          <a:bodyPr/>
          <a:lstStyle/>
          <a:p>
            <a:fld id="{38A32D33-4280-084A-95CA-F611CFB15E66}" type="slidenum">
              <a:rPr lang="en-US" smtClean="0"/>
              <a:pPr/>
              <a:t>8</a:t>
            </a:fld>
            <a:endParaRPr lang="en-US"/>
          </a:p>
        </p:txBody>
      </p:sp>
      <p:pic>
        <p:nvPicPr>
          <p:cNvPr id="5" name="Picture 4" descr="A graph of a bar chart&#10;&#10;Description automatically generated with medium confidence">
            <a:extLst>
              <a:ext uri="{FF2B5EF4-FFF2-40B4-BE49-F238E27FC236}">
                <a16:creationId xmlns:a16="http://schemas.microsoft.com/office/drawing/2014/main" id="{C4B1CDEC-6636-5FBE-8FC9-EDA2D1ADCC45}"/>
              </a:ext>
            </a:extLst>
          </p:cNvPr>
          <p:cNvPicPr>
            <a:picLocks noChangeAspect="1"/>
          </p:cNvPicPr>
          <p:nvPr/>
        </p:nvPicPr>
        <p:blipFill>
          <a:blip r:embed="rId2"/>
          <a:stretch>
            <a:fillRect/>
          </a:stretch>
        </p:blipFill>
        <p:spPr>
          <a:xfrm>
            <a:off x="1837509" y="1121119"/>
            <a:ext cx="8229600" cy="5192733"/>
          </a:xfrm>
          <a:prstGeom prst="rect">
            <a:avLst/>
          </a:prstGeom>
        </p:spPr>
      </p:pic>
      <p:sp>
        <p:nvSpPr>
          <p:cNvPr id="9" name="TextBox 8">
            <a:extLst>
              <a:ext uri="{FF2B5EF4-FFF2-40B4-BE49-F238E27FC236}">
                <a16:creationId xmlns:a16="http://schemas.microsoft.com/office/drawing/2014/main" id="{4FBB2D66-04F2-F9D5-2172-3D5AD65530E2}"/>
              </a:ext>
            </a:extLst>
          </p:cNvPr>
          <p:cNvSpPr txBox="1"/>
          <p:nvPr/>
        </p:nvSpPr>
        <p:spPr>
          <a:xfrm>
            <a:off x="2503714" y="6214030"/>
            <a:ext cx="4572000" cy="369332"/>
          </a:xfrm>
          <a:prstGeom prst="rect">
            <a:avLst/>
          </a:prstGeom>
          <a:noFill/>
        </p:spPr>
        <p:txBody>
          <a:bodyPr wrap="square">
            <a:spAutoFit/>
          </a:bodyPr>
          <a:lstStyle/>
          <a:p>
            <a:r>
              <a:rPr lang="en-US" dirty="0"/>
              <a:t>Stewart</a:t>
            </a:r>
          </a:p>
        </p:txBody>
      </p:sp>
    </p:spTree>
    <p:extLst>
      <p:ext uri="{BB962C8B-B14F-4D97-AF65-F5344CB8AC3E}">
        <p14:creationId xmlns:p14="http://schemas.microsoft.com/office/powerpoint/2010/main" val="28641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33F7-9055-0F1A-4B9B-D3EEDC56E95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193951D-3633-52F9-F867-5B84904F9745}"/>
              </a:ext>
            </a:extLst>
          </p:cNvPr>
          <p:cNvSpPr>
            <a:spLocks noGrp="1"/>
          </p:cNvSpPr>
          <p:nvPr>
            <p:ph type="sldNum" sz="quarter" idx="12"/>
          </p:nvPr>
        </p:nvSpPr>
        <p:spPr/>
        <p:txBody>
          <a:bodyPr/>
          <a:lstStyle/>
          <a:p>
            <a:fld id="{38A32D33-4280-084A-95CA-F611CFB15E66}" type="slidenum">
              <a:rPr lang="en-US" smtClean="0"/>
              <a:pPr/>
              <a:t>9</a:t>
            </a:fld>
            <a:endParaRPr lang="en-US"/>
          </a:p>
        </p:txBody>
      </p:sp>
      <p:pic>
        <p:nvPicPr>
          <p:cNvPr id="5" name="Picture 4">
            <a:extLst>
              <a:ext uri="{FF2B5EF4-FFF2-40B4-BE49-F238E27FC236}">
                <a16:creationId xmlns:a16="http://schemas.microsoft.com/office/drawing/2014/main" id="{AF0285B8-D25E-1565-71C6-90CA193AAA98}"/>
              </a:ext>
            </a:extLst>
          </p:cNvPr>
          <p:cNvPicPr>
            <a:picLocks noChangeAspect="1"/>
          </p:cNvPicPr>
          <p:nvPr/>
        </p:nvPicPr>
        <p:blipFill>
          <a:blip r:embed="rId3"/>
          <a:stretch>
            <a:fillRect/>
          </a:stretch>
        </p:blipFill>
        <p:spPr>
          <a:xfrm>
            <a:off x="1981200" y="222388"/>
            <a:ext cx="8591550" cy="4295775"/>
          </a:xfrm>
          <a:prstGeom prst="rect">
            <a:avLst/>
          </a:prstGeom>
        </p:spPr>
      </p:pic>
      <p:sp>
        <p:nvSpPr>
          <p:cNvPr id="7" name="TextBox 6">
            <a:extLst>
              <a:ext uri="{FF2B5EF4-FFF2-40B4-BE49-F238E27FC236}">
                <a16:creationId xmlns:a16="http://schemas.microsoft.com/office/drawing/2014/main" id="{BCBA07DB-B6E5-25A1-606A-B22D9D9E71C4}"/>
              </a:ext>
            </a:extLst>
          </p:cNvPr>
          <p:cNvSpPr txBox="1"/>
          <p:nvPr/>
        </p:nvSpPr>
        <p:spPr>
          <a:xfrm>
            <a:off x="9270275" y="3962791"/>
            <a:ext cx="4572000" cy="369332"/>
          </a:xfrm>
          <a:prstGeom prst="rect">
            <a:avLst/>
          </a:prstGeom>
          <a:noFill/>
        </p:spPr>
        <p:txBody>
          <a:bodyPr wrap="square">
            <a:spAutoFit/>
          </a:bodyPr>
          <a:lstStyle/>
          <a:p>
            <a:r>
              <a:rPr lang="en-US" dirty="0" err="1"/>
              <a:t>ByteAnt</a:t>
            </a:r>
            <a:endParaRPr lang="en-US" dirty="0"/>
          </a:p>
        </p:txBody>
      </p:sp>
      <p:sp>
        <p:nvSpPr>
          <p:cNvPr id="9" name="TextBox 8">
            <a:extLst>
              <a:ext uri="{FF2B5EF4-FFF2-40B4-BE49-F238E27FC236}">
                <a16:creationId xmlns:a16="http://schemas.microsoft.com/office/drawing/2014/main" id="{35C28421-CA14-E18A-56DF-1CA73BC3E861}"/>
              </a:ext>
            </a:extLst>
          </p:cNvPr>
          <p:cNvSpPr txBox="1"/>
          <p:nvPr/>
        </p:nvSpPr>
        <p:spPr>
          <a:xfrm>
            <a:off x="460085" y="5431929"/>
            <a:ext cx="5734594" cy="923330"/>
          </a:xfrm>
          <a:prstGeom prst="rect">
            <a:avLst/>
          </a:prstGeom>
          <a:noFill/>
        </p:spPr>
        <p:txBody>
          <a:bodyPr wrap="square">
            <a:spAutoFit/>
          </a:bodyPr>
          <a:lstStyle/>
          <a:p>
            <a:r>
              <a:rPr lang="en-US" dirty="0"/>
              <a:t>“</a:t>
            </a:r>
            <a:r>
              <a:rPr lang="en-US" b="1" dirty="0"/>
              <a:t>Machine Learning: Field of study that gives computers the ability to learn without being explicitly programmed</a:t>
            </a:r>
            <a:r>
              <a:rPr lang="en-US" dirty="0"/>
              <a:t>.”</a:t>
            </a:r>
          </a:p>
          <a:p>
            <a:r>
              <a:rPr lang="en-US" dirty="0"/>
              <a:t>Arthur Samuel</a:t>
            </a:r>
          </a:p>
        </p:txBody>
      </p:sp>
      <p:sp>
        <p:nvSpPr>
          <p:cNvPr id="10" name="TextBox 9">
            <a:extLst>
              <a:ext uri="{FF2B5EF4-FFF2-40B4-BE49-F238E27FC236}">
                <a16:creationId xmlns:a16="http://schemas.microsoft.com/office/drawing/2014/main" id="{EDB64787-4139-2DFA-20EF-CE2FA24E11F3}"/>
              </a:ext>
            </a:extLst>
          </p:cNvPr>
          <p:cNvSpPr txBox="1"/>
          <p:nvPr/>
        </p:nvSpPr>
        <p:spPr>
          <a:xfrm>
            <a:off x="7046976" y="5437256"/>
            <a:ext cx="6922008" cy="646331"/>
          </a:xfrm>
          <a:prstGeom prst="rect">
            <a:avLst/>
          </a:prstGeom>
          <a:noFill/>
        </p:spPr>
        <p:txBody>
          <a:bodyPr wrap="square">
            <a:spAutoFit/>
          </a:bodyPr>
          <a:lstStyle/>
          <a:p>
            <a:r>
              <a:rPr lang="en-US" dirty="0"/>
              <a:t>AI does not always imply a learning-based system </a:t>
            </a:r>
          </a:p>
          <a:p>
            <a:r>
              <a:rPr lang="en-US" dirty="0"/>
              <a:t>e.g., Rule based system </a:t>
            </a:r>
          </a:p>
        </p:txBody>
      </p:sp>
    </p:spTree>
    <p:extLst>
      <p:ext uri="{BB962C8B-B14F-4D97-AF65-F5344CB8AC3E}">
        <p14:creationId xmlns:p14="http://schemas.microsoft.com/office/powerpoint/2010/main" val="4116219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8176</TotalTime>
  <Words>3972</Words>
  <Application>Microsoft Macintosh PowerPoint</Application>
  <PresentationFormat>Widescreen</PresentationFormat>
  <Paragraphs>663</Paragraphs>
  <Slides>76</Slides>
  <Notes>24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76</vt:i4>
      </vt:variant>
    </vt:vector>
  </HeadingPairs>
  <TitlesOfParts>
    <vt:vector size="91" baseType="lpstr">
      <vt:lpstr>Arial MT</vt:lpstr>
      <vt:lpstr>JetBrains Mono</vt:lpstr>
      <vt:lpstr>ＭＳ Ｐゴシック</vt:lpstr>
      <vt:lpstr>Algerian</vt:lpstr>
      <vt:lpstr>Arial</vt:lpstr>
      <vt:lpstr>Arial Rounded MT Bold</vt:lpstr>
      <vt:lpstr>Calibri</vt:lpstr>
      <vt:lpstr>Calibri Light</vt:lpstr>
      <vt:lpstr>IBM Plex Sans</vt:lpstr>
      <vt:lpstr>Tahoma</vt:lpstr>
      <vt:lpstr>Times New Roman</vt:lpstr>
      <vt:lpstr>Office Theme</vt:lpstr>
      <vt:lpstr>Bitmap Image</vt:lpstr>
      <vt:lpstr>ClipArt</vt:lpstr>
      <vt:lpstr>Clip</vt:lpstr>
      <vt:lpstr>Data Science Engineering Methods and Tools   Lecture 1</vt:lpstr>
      <vt:lpstr>Course Overview</vt:lpstr>
      <vt:lpstr>About this course</vt:lpstr>
      <vt:lpstr>Course Prerequisites</vt:lpstr>
      <vt:lpstr>Grading</vt:lpstr>
      <vt:lpstr>AI is the new electricity</vt:lpstr>
      <vt:lpstr>Market Size of AI</vt:lpstr>
      <vt:lpstr>AI in Healthcare</vt:lpstr>
      <vt:lpstr>PowerPoint Presentation</vt:lpstr>
      <vt:lpstr>Why AI not human ?</vt:lpstr>
      <vt:lpstr>What is data science?</vt:lpstr>
      <vt:lpstr>Data Science vs. Machine Learning</vt:lpstr>
      <vt:lpstr>PowerPoint Presentation</vt:lpstr>
      <vt:lpstr>PowerPoint Presentation</vt:lpstr>
      <vt:lpstr>Some Supervised Approaches</vt:lpstr>
      <vt:lpstr>A Typical Supervised Learning</vt:lpstr>
      <vt:lpstr>Training Model</vt:lpstr>
      <vt:lpstr>Training Steps</vt:lpstr>
      <vt:lpstr>Loss function</vt:lpstr>
      <vt:lpstr>Zero-one loss</vt:lpstr>
      <vt:lpstr>Overfitting</vt:lpstr>
      <vt:lpstr>Avoid Overfitting</vt:lpstr>
      <vt:lpstr>Train / Test/ Validation </vt:lpstr>
      <vt:lpstr>Cross-validation</vt:lpstr>
      <vt:lpstr>Splitting Train and Test data</vt:lpstr>
      <vt:lpstr>Some Unsupervised Approaches</vt:lpstr>
      <vt:lpstr>A Typical Unsupervised Learning</vt:lpstr>
      <vt:lpstr>Training in Supervised vs Unsupervised</vt:lpstr>
      <vt:lpstr>Loss Function in Supervised vs Unsupervised</vt:lpstr>
      <vt:lpstr>Example of Loss Function in Unsupervised</vt:lpstr>
      <vt:lpstr>Semi Supervised</vt:lpstr>
      <vt:lpstr>PowerPoint Presentation</vt:lpstr>
      <vt:lpstr>PowerPoint Presentation</vt:lpstr>
      <vt:lpstr>White-box vs. Black-box ML</vt:lpstr>
      <vt:lpstr>White-box Model Decision Tree (Predictive Model)</vt:lpstr>
      <vt:lpstr>White-box Model Association Rules (Descriptive &amp; Predictive Model)</vt:lpstr>
      <vt:lpstr>Black-box Model LSTM NN (Diagnostic Model)</vt:lpstr>
      <vt:lpstr>AI systems sometimes make mistakes  Image Classification using a CNN</vt:lpstr>
      <vt:lpstr>Background knowledge  Image Understanding by a Human Being</vt:lpstr>
      <vt:lpstr>  Solution: Integrating knowledge-bases with DNNs   Moving from image classification towards image understanding </vt:lpstr>
      <vt:lpstr>Ethical Issues in AI   </vt:lpstr>
      <vt:lpstr>Ethical Issues in Big-data</vt:lpstr>
      <vt:lpstr>Machine Learning is powerful, but it can be harmful. Be mindful about where and how to use this powerful technology!</vt:lpstr>
      <vt:lpstr>Data Analysis Steps</vt:lpstr>
      <vt:lpstr>PowerPoint Presentation</vt:lpstr>
      <vt:lpstr>Why Data Preprocessing?</vt:lpstr>
      <vt:lpstr>Data preprocessing</vt:lpstr>
      <vt:lpstr>Major Tasks in Data Preprocessing</vt:lpstr>
      <vt:lpstr>Incomplete (Missing) Data</vt:lpstr>
      <vt:lpstr>Impute Missing Data</vt:lpstr>
      <vt:lpstr>Multiple Imputation with Chained Equations</vt:lpstr>
      <vt:lpstr>MICE</vt:lpstr>
      <vt:lpstr>MICE in Python</vt:lpstr>
      <vt:lpstr>Noisy Data</vt:lpstr>
      <vt:lpstr>How to Handle Noisy Data?</vt:lpstr>
      <vt:lpstr>Binning (Discretization)</vt:lpstr>
      <vt:lpstr>Binning Sample</vt:lpstr>
      <vt:lpstr>Outliers</vt:lpstr>
      <vt:lpstr>Identifying Outliers</vt:lpstr>
      <vt:lpstr>Boxplots</vt:lpstr>
      <vt:lpstr>PowerPoint Presentation</vt:lpstr>
      <vt:lpstr>Addressing Outliers</vt:lpstr>
      <vt:lpstr>Data Integration</vt:lpstr>
      <vt:lpstr>Structure of Data</vt:lpstr>
      <vt:lpstr>Goal: Unified Access to Data</vt:lpstr>
      <vt:lpstr>The Traditional Approach </vt:lpstr>
      <vt:lpstr>The Warehousing Approach</vt:lpstr>
      <vt:lpstr>Query-Driven vs Data-warehouse</vt:lpstr>
      <vt:lpstr>Data Transformation</vt:lpstr>
      <vt:lpstr>Exploring Data - Statistics</vt:lpstr>
      <vt:lpstr>Exploring Data - Distribution</vt:lpstr>
      <vt:lpstr>Exploring Data - Correlations</vt:lpstr>
      <vt:lpstr>Correlation only measures linear relationship</vt:lpstr>
      <vt:lpstr>Reference Books</vt:lpstr>
      <vt:lpstr>Some Open Access Datasets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Xijing Zhang</cp:lastModifiedBy>
  <cp:revision>92</cp:revision>
  <dcterms:created xsi:type="dcterms:W3CDTF">2023-12-26T07:54:20Z</dcterms:created>
  <dcterms:modified xsi:type="dcterms:W3CDTF">2024-01-27T03:41:26Z</dcterms:modified>
</cp:coreProperties>
</file>